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0"/>
  </p:notesMasterIdLst>
  <p:sldIdLst>
    <p:sldId id="256" r:id="rId2"/>
    <p:sldId id="257" r:id="rId3"/>
    <p:sldId id="1104" r:id="rId4"/>
    <p:sldId id="327" r:id="rId5"/>
    <p:sldId id="328" r:id="rId6"/>
    <p:sldId id="1259" r:id="rId7"/>
    <p:sldId id="1255" r:id="rId8"/>
    <p:sldId id="1269" r:id="rId9"/>
    <p:sldId id="1258" r:id="rId10"/>
    <p:sldId id="1260" r:id="rId11"/>
    <p:sldId id="1261" r:id="rId12"/>
    <p:sldId id="1262" r:id="rId13"/>
    <p:sldId id="1263" r:id="rId14"/>
    <p:sldId id="1264" r:id="rId15"/>
    <p:sldId id="1265" r:id="rId16"/>
    <p:sldId id="1266" r:id="rId17"/>
    <p:sldId id="1267" r:id="rId18"/>
    <p:sldId id="258" r:id="rId19"/>
    <p:sldId id="259" r:id="rId20"/>
    <p:sldId id="260" r:id="rId21"/>
    <p:sldId id="261" r:id="rId22"/>
    <p:sldId id="262" r:id="rId23"/>
    <p:sldId id="1250" r:id="rId24"/>
    <p:sldId id="1239" r:id="rId25"/>
    <p:sldId id="1240" r:id="rId26"/>
    <p:sldId id="1241" r:id="rId27"/>
    <p:sldId id="1186" r:id="rId28"/>
    <p:sldId id="1187" r:id="rId29"/>
    <p:sldId id="1242" r:id="rId30"/>
    <p:sldId id="1198" r:id="rId31"/>
    <p:sldId id="1208" r:id="rId32"/>
    <p:sldId id="1243" r:id="rId33"/>
    <p:sldId id="1244" r:id="rId34"/>
    <p:sldId id="1117" r:id="rId35"/>
    <p:sldId id="263" r:id="rId36"/>
    <p:sldId id="264" r:id="rId37"/>
    <p:sldId id="265" r:id="rId38"/>
    <p:sldId id="266" r:id="rId39"/>
    <p:sldId id="267" r:id="rId40"/>
    <p:sldId id="268" r:id="rId41"/>
    <p:sldId id="269" r:id="rId42"/>
    <p:sldId id="1133" r:id="rId43"/>
    <p:sldId id="1135" r:id="rId44"/>
    <p:sldId id="270" r:id="rId45"/>
    <p:sldId id="271" r:id="rId46"/>
    <p:sldId id="272" r:id="rId47"/>
    <p:sldId id="273" r:id="rId48"/>
    <p:sldId id="274" r:id="rId49"/>
    <p:sldId id="275" r:id="rId50"/>
    <p:sldId id="1252" r:id="rId51"/>
    <p:sldId id="1251" r:id="rId52"/>
    <p:sldId id="1253" r:id="rId53"/>
    <p:sldId id="276" r:id="rId54"/>
    <p:sldId id="277" r:id="rId55"/>
    <p:sldId id="278" r:id="rId56"/>
    <p:sldId id="279" r:id="rId57"/>
    <p:sldId id="280" r:id="rId58"/>
    <p:sldId id="281" r:id="rId59"/>
    <p:sldId id="282" r:id="rId60"/>
    <p:sldId id="283" r:id="rId61"/>
    <p:sldId id="284" r:id="rId62"/>
    <p:sldId id="285" r:id="rId63"/>
    <p:sldId id="286" r:id="rId64"/>
    <p:sldId id="287" r:id="rId65"/>
    <p:sldId id="288" r:id="rId66"/>
    <p:sldId id="289" r:id="rId67"/>
    <p:sldId id="290" r:id="rId68"/>
    <p:sldId id="1254" r:id="rId69"/>
    <p:sldId id="1247" r:id="rId70"/>
    <p:sldId id="1246" r:id="rId71"/>
    <p:sldId id="291" r:id="rId72"/>
    <p:sldId id="1248" r:id="rId73"/>
    <p:sldId id="1249" r:id="rId74"/>
    <p:sldId id="322" r:id="rId75"/>
    <p:sldId id="323" r:id="rId76"/>
    <p:sldId id="324" r:id="rId77"/>
    <p:sldId id="1245" r:id="rId78"/>
    <p:sldId id="325" r:id="rId79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7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23"/>
    <p:restoredTop sz="94712"/>
  </p:normalViewPr>
  <p:slideViewPr>
    <p:cSldViewPr snapToGrid="0" snapToObjects="1">
      <p:cViewPr varScale="1">
        <p:scale>
          <a:sx n="125" d="100"/>
          <a:sy n="125" d="100"/>
        </p:scale>
        <p:origin x="6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00.png>
</file>

<file path=ppt/media/image11.jpeg>
</file>

<file path=ppt/media/image12.tiff>
</file>

<file path=ppt/media/image13.jpeg>
</file>

<file path=ppt/media/image14.jpg>
</file>

<file path=ppt/media/image15.jp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tiff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jpeg>
</file>

<file path=ppt/media/image48.png>
</file>

<file path=ppt/media/image49.gif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g>
</file>

<file path=ppt/media/image58.jpg>
</file>

<file path=ppt/media/image59.jpg>
</file>

<file path=ppt/media/image6.png>
</file>

<file path=ppt/media/image60.jpeg>
</file>

<file path=ppt/media/image61.jpeg>
</file>

<file path=ppt/media/image62.jpg>
</file>

<file path=ppt/media/image63.tif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3A5A8-D57A-7044-82F3-CAF75CE80DFB}" type="datetimeFigureOut">
              <a:rPr lang="en-US" smtClean="0"/>
              <a:t>2/24/22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DB65C-47B9-A143-BB72-94359FA11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62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134A590-6033-DE48-865B-A0558AEFCBD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64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Aft>
                <a:spcPts val="567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5127805C-4FE7-4680-81F9-E10A66B77795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38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jpeg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45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jpeg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gif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0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7.jp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t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307080"/>
            <a:ext cx="9071640" cy="2436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Inteligen</a:t>
            </a:r>
            <a:r>
              <a:rPr lang="en-US" sz="4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ța</a:t>
            </a:r>
            <a:r>
              <a:rPr lang="en-US" sz="4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8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artificială</a:t>
            </a:r>
            <a:r>
              <a:rPr lang="en-US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 </a:t>
            </a:r>
          </a:p>
          <a:p>
            <a:pPr algn="ctr"/>
            <a:r>
              <a:rPr lang="en-US" sz="48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8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4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  <a:r>
              <a:rPr lang="en-US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 </a:t>
            </a:r>
            <a:r>
              <a:rPr lang="en-US" sz="4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Concepte</a:t>
            </a:r>
            <a:r>
              <a:rPr lang="en-US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bază</a:t>
            </a:r>
            <a:r>
              <a:rPr lang="en-US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 </a:t>
            </a:r>
          </a:p>
        </p:txBody>
      </p:sp>
      <p:sp>
        <p:nvSpPr>
          <p:cNvPr id="40" name="TextShape 2"/>
          <p:cNvSpPr txBox="1"/>
          <p:nvPr/>
        </p:nvSpPr>
        <p:spPr>
          <a:xfrm>
            <a:off x="504360" y="3543120"/>
            <a:ext cx="9071640" cy="32594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Prof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 Dr.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Ionescu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</a:p>
          <a:p>
            <a:pPr algn="ctr">
              <a:spcBef>
                <a:spcPts val="799"/>
              </a:spcBef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Facultatea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Matematică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Informatică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Universitatea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București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err="1"/>
              <a:t>Exemple</a:t>
            </a:r>
            <a:r>
              <a:rPr lang="en-US" sz="2800"/>
              <a:t> de plagiarism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C779367-7705-AB4E-BB21-AF7D8DA72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70" y="1439593"/>
            <a:ext cx="88011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39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24B9424-9D6C-3C4E-86F0-7741BA9B8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62" y="1512887"/>
            <a:ext cx="8826500" cy="45339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E080026-2947-B14A-8F0B-9B7803E1FB8B}"/>
              </a:ext>
            </a:extLst>
          </p:cNvPr>
          <p:cNvSpPr txBox="1">
            <a:spLocks/>
          </p:cNvSpPr>
          <p:nvPr/>
        </p:nvSpPr>
        <p:spPr>
          <a:xfrm>
            <a:off x="504000" y="301320"/>
            <a:ext cx="9071640" cy="679341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/>
              <a:t>Exemple de plagiarism</a:t>
            </a:r>
          </a:p>
        </p:txBody>
      </p:sp>
    </p:spTree>
    <p:extLst>
      <p:ext uri="{BB962C8B-B14F-4D97-AF65-F5344CB8AC3E}">
        <p14:creationId xmlns:p14="http://schemas.microsoft.com/office/powerpoint/2010/main" val="1102436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B7FC1D94-B72D-E645-A19B-E5A5C5FB6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20" y="1158148"/>
            <a:ext cx="9017000" cy="59563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A1545DF-F40D-7449-B4DD-F8AA01D44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err="1"/>
              <a:t>Exemple</a:t>
            </a:r>
            <a:r>
              <a:rPr lang="en-US" sz="2800"/>
              <a:t> de plagiarism</a:t>
            </a:r>
          </a:p>
        </p:txBody>
      </p:sp>
    </p:spTree>
    <p:extLst>
      <p:ext uri="{BB962C8B-B14F-4D97-AF65-F5344CB8AC3E}">
        <p14:creationId xmlns:p14="http://schemas.microsoft.com/office/powerpoint/2010/main" val="2063526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41CAD5D-E8CA-6348-898C-7393CACAE8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86" y="1428778"/>
            <a:ext cx="9832652" cy="552333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9A9E228-AD45-D740-9DF0-0FF99711F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err="1"/>
              <a:t>Exemple</a:t>
            </a:r>
            <a:r>
              <a:rPr lang="en-US" sz="2800"/>
              <a:t> de plagiarism</a:t>
            </a:r>
          </a:p>
        </p:txBody>
      </p:sp>
    </p:spTree>
    <p:extLst>
      <p:ext uri="{BB962C8B-B14F-4D97-AF65-F5344CB8AC3E}">
        <p14:creationId xmlns:p14="http://schemas.microsoft.com/office/powerpoint/2010/main" val="1407838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FB00522-6401-B247-BF70-9B6B33E408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962" y="1728787"/>
            <a:ext cx="7124700" cy="41021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544A96B-CB27-7C4A-A272-8FA159A72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err="1"/>
              <a:t>Exemple</a:t>
            </a:r>
            <a:r>
              <a:rPr lang="en-US" sz="2800"/>
              <a:t> de plagiarism</a:t>
            </a:r>
          </a:p>
        </p:txBody>
      </p:sp>
    </p:spTree>
    <p:extLst>
      <p:ext uri="{BB962C8B-B14F-4D97-AF65-F5344CB8AC3E}">
        <p14:creationId xmlns:p14="http://schemas.microsoft.com/office/powerpoint/2010/main" val="36091389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B30D16EF-E455-874B-A98B-0C002D1F5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70" y="1048055"/>
            <a:ext cx="9486900" cy="62103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E4A8054-D779-BF44-A1D2-AA9B63F7C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err="1"/>
              <a:t>Exemple</a:t>
            </a:r>
            <a:r>
              <a:rPr lang="en-US" sz="2800"/>
              <a:t> de plagiarism</a:t>
            </a:r>
          </a:p>
        </p:txBody>
      </p:sp>
    </p:spTree>
    <p:extLst>
      <p:ext uri="{BB962C8B-B14F-4D97-AF65-F5344CB8AC3E}">
        <p14:creationId xmlns:p14="http://schemas.microsoft.com/office/powerpoint/2010/main" val="932368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err="1"/>
              <a:t>Exemple</a:t>
            </a:r>
            <a:r>
              <a:rPr lang="en-US" sz="2800"/>
              <a:t> </a:t>
            </a:r>
            <a:r>
              <a:rPr lang="en-US" sz="2800" err="1"/>
              <a:t>acceptabile</a:t>
            </a:r>
            <a:endParaRPr lang="en-US" sz="2800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622B207-82E7-3246-8990-3EB3387E8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12" y="2039937"/>
            <a:ext cx="97790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103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D13408B-5D2F-C349-89B0-8BA8C44EF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342" y="1102629"/>
            <a:ext cx="6495939" cy="615572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B65F372-D112-7C44-8FDE-4074ACF3A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err="1"/>
              <a:t>Exemple</a:t>
            </a:r>
            <a:r>
              <a:rPr lang="en-US" sz="2800"/>
              <a:t> </a:t>
            </a:r>
            <a:r>
              <a:rPr lang="en-US" sz="2800" err="1"/>
              <a:t>acceptabile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447420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290945" y="301320"/>
            <a:ext cx="9518073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referă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inteligența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artificială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  <p:sp>
        <p:nvSpPr>
          <p:cNvPr id="4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Scopul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suprem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al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inteligenței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artificiale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a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construi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atingă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nivelul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inteligență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al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omului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Testul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Turing: un computer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prezintă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nivel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inteligență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uman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dacă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interlocutor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uman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nu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reușește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distingă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urma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unei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conversații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limbaj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natural,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vorbește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un om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un calculator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" name="Picture 47"/>
          <p:cNvPicPr/>
          <p:nvPr/>
        </p:nvPicPr>
        <p:blipFill>
          <a:blip r:embed="rId2"/>
          <a:stretch/>
        </p:blipFill>
        <p:spPr>
          <a:xfrm>
            <a:off x="4696658" y="4236514"/>
            <a:ext cx="5112360" cy="3021840"/>
          </a:xfrm>
          <a:prstGeom prst="rect">
            <a:avLst/>
          </a:prstGeom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3C462C-D310-6F4C-A568-972352668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4236514"/>
            <a:ext cx="3957173" cy="30218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ce se referă învățarea automată?</a:t>
            </a:r>
          </a:p>
        </p:txBody>
      </p:sp>
      <p:sp>
        <p:nvSpPr>
          <p:cNvPr id="5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 mare parte din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cercetători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consideră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acest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scop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poate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fi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atins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imitarea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modului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o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oamenii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învață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1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1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–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domeniu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studiază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modul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calculatoarele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pot fi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înzestrate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abilitatea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a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fără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aceasta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fie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programată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mod explicit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acest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context, </a:t>
            </a:r>
            <a:r>
              <a:rPr lang="en-US" sz="2600" b="1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referă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unor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tipare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/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structuri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(patterns)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complexe</a:t>
            </a:r>
            <a:endParaRPr lang="en-US" sz="26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luarea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deciziilor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inteligente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bazate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observațiile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30708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Inteligența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artificială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nvățarea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CustomShape 2"/>
          <p:cNvSpPr/>
          <p:nvPr/>
        </p:nvSpPr>
        <p:spPr>
          <a:xfrm>
            <a:off x="504000" y="2133359"/>
            <a:ext cx="9071640" cy="4807767"/>
          </a:xfrm>
          <a:prstGeom prst="ellipse">
            <a:avLst/>
          </a:prstGeom>
          <a:solidFill>
            <a:srgbClr val="FF0000">
              <a:alpha val="4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Inteligența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Artificială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=</a:t>
            </a:r>
          </a:p>
          <a:p>
            <a:pPr algn="ctr"/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Artificial</a:t>
            </a:r>
          </a:p>
          <a:p>
            <a:pPr algn="ctr"/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Intelligence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CustomShape 3"/>
          <p:cNvSpPr/>
          <p:nvPr/>
        </p:nvSpPr>
        <p:spPr>
          <a:xfrm>
            <a:off x="706582" y="2995983"/>
            <a:ext cx="3408219" cy="3082518"/>
          </a:xfrm>
          <a:prstGeom prst="ellipse">
            <a:avLst/>
          </a:prstGeom>
          <a:solidFill>
            <a:srgbClr val="FFFF0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Reprezentarea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28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Cunoștințelor</a:t>
            </a:r>
            <a:endParaRPr lang="en-US" sz="28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=</a:t>
            </a:r>
          </a:p>
          <a:p>
            <a:pPr algn="ctr"/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Knowledge</a:t>
            </a:r>
          </a:p>
          <a:p>
            <a:pPr algn="ctr"/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Representation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CustomShape 4"/>
          <p:cNvSpPr/>
          <p:nvPr/>
        </p:nvSpPr>
        <p:spPr>
          <a:xfrm>
            <a:off x="5985164" y="2995983"/>
            <a:ext cx="3408219" cy="3082518"/>
          </a:xfrm>
          <a:prstGeom prst="ellipse">
            <a:avLst/>
          </a:prstGeom>
          <a:solidFill>
            <a:srgbClr val="0047FF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=</a:t>
            </a:r>
          </a:p>
          <a:p>
            <a:pPr algn="ctr"/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Machine</a:t>
            </a:r>
          </a:p>
          <a:p>
            <a:pPr algn="ctr"/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Learning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Problemă “bine pusă” de învățare automată</a:t>
            </a:r>
          </a:p>
        </p:txBody>
      </p:sp>
      <p:sp>
        <p:nvSpPr>
          <p:cNvPr id="5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pot fi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rezolvate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folosind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1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Problemă</a:t>
            </a:r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“bine </a:t>
            </a:r>
            <a:r>
              <a:rPr lang="en-US" sz="2600" b="1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pusă</a:t>
            </a:r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 de </a:t>
            </a:r>
            <a:r>
              <a:rPr lang="en-US" sz="2600" b="1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1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Spunem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despre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program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calculator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învață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dintr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-o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experiență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raport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o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task-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performanță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P,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dacă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performanța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rezolvarea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task-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urilor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T,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măsurată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P, se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îmbunătățește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odată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experiența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(*) </a:t>
            </a:r>
            <a:r>
              <a:rPr lang="en-US" sz="2600" b="1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rezolvate</a:t>
            </a:r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un </a:t>
            </a:r>
            <a:r>
              <a:rPr lang="en-US" sz="2600" b="1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anumit</a:t>
            </a:r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grad de </a:t>
            </a:r>
            <a:r>
              <a:rPr lang="en-US" sz="2600" b="1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acuratețe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Problemă “bine pusă” de învățare automată</a:t>
            </a:r>
          </a:p>
        </p:txBody>
      </p:sp>
      <p:sp>
        <p:nvSpPr>
          <p:cNvPr id="5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Arthur Samuel (1959) a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scris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program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juca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dame (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probabil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primul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program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bazat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conceptul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Programul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jucat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împotriva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lui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însuși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10 mii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jocuri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Programul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fost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conceput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găsească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poziții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ale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tablei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joc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erau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bune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rele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probabilitatea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a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câștiga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pierde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acest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caz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 = 10000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jocuri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 =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joacă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dame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 =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dacă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câștigă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nu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5" name="Picture 54"/>
          <p:cNvPicPr/>
          <p:nvPr/>
        </p:nvPicPr>
        <p:blipFill>
          <a:blip r:embed="rId2"/>
          <a:stretch/>
        </p:blipFill>
        <p:spPr>
          <a:xfrm>
            <a:off x="4846320" y="4040280"/>
            <a:ext cx="4222440" cy="2909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Strong AI versus Weak AI</a:t>
            </a:r>
          </a:p>
        </p:txBody>
      </p:sp>
      <p:sp>
        <p:nvSpPr>
          <p:cNvPr id="57" name="TextShape 2"/>
          <p:cNvSpPr txBox="1"/>
          <p:nvPr/>
        </p:nvSpPr>
        <p:spPr>
          <a:xfrm>
            <a:off x="504000" y="1769039"/>
            <a:ext cx="9071640" cy="506125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trong / generic / true AI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26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vezi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definiția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lui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Turing)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eak / narrow AI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(se </a:t>
            </a:r>
            <a:r>
              <a:rPr lang="en-US" sz="26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focusează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6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anumită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problemă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 se aplică învățarea automată?</a:t>
            </a:r>
          </a:p>
        </p:txBody>
      </p:sp>
      <p:sp>
        <p:nvSpPr>
          <p:cNvPr id="57" name="TextShape 2"/>
          <p:cNvSpPr txBox="1"/>
          <p:nvPr/>
        </p:nvSpPr>
        <p:spPr>
          <a:xfrm>
            <a:off x="504000" y="1769039"/>
            <a:ext cx="9071640" cy="506125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situații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foarte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greu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imposibil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definim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set de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reguli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mână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/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scriem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program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putem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Detectarea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facială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Înțelegerea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vorbirii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Prezicerea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prețului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acțiunilor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obiectelor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4572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C7843-B090-524C-88C6-6D96C1DFB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Esența</a:t>
            </a:r>
            <a:r>
              <a:rPr lang="en-US"/>
              <a:t> </a:t>
            </a:r>
            <a:r>
              <a:rPr lang="en-US" err="1"/>
              <a:t>învățării</a:t>
            </a:r>
            <a:r>
              <a:rPr lang="en-US"/>
              <a:t> automate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80390-CE88-9D44-9161-D08DCF6BF1EE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1832804"/>
          </a:xfrm>
        </p:spPr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err="1"/>
              <a:t>Există</a:t>
            </a:r>
            <a:r>
              <a:rPr lang="en-US" sz="2800"/>
              <a:t> un </a:t>
            </a:r>
            <a:r>
              <a:rPr lang="en-US" sz="2800" err="1"/>
              <a:t>tipar</a:t>
            </a:r>
            <a:endParaRPr lang="en-US" sz="280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/>
              <a:t>Dar nu </a:t>
            </a:r>
            <a:r>
              <a:rPr lang="en-US" sz="2800" err="1"/>
              <a:t>îl</a:t>
            </a:r>
            <a:r>
              <a:rPr lang="en-US" sz="2800"/>
              <a:t> </a:t>
            </a:r>
            <a:r>
              <a:rPr lang="en-US" sz="2800" err="1"/>
              <a:t>putem</a:t>
            </a:r>
            <a:r>
              <a:rPr lang="en-US" sz="2800"/>
              <a:t> </a:t>
            </a:r>
            <a:r>
              <a:rPr lang="en-US" sz="2800" err="1"/>
              <a:t>exprima</a:t>
            </a:r>
            <a:r>
              <a:rPr lang="en-US" sz="2800"/>
              <a:t> </a:t>
            </a:r>
            <a:r>
              <a:rPr lang="en-US" sz="2800" err="1"/>
              <a:t>programatic</a:t>
            </a:r>
            <a:r>
              <a:rPr lang="en-US" sz="2800"/>
              <a:t> / </a:t>
            </a:r>
            <a:r>
              <a:rPr lang="en-US" sz="2800" err="1"/>
              <a:t>matematic</a:t>
            </a:r>
            <a:endParaRPr lang="en-US" sz="280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err="1"/>
              <a:t>Avem</a:t>
            </a:r>
            <a:r>
              <a:rPr lang="en-US" sz="2800"/>
              <a:t> date / </a:t>
            </a:r>
            <a:r>
              <a:rPr lang="en-US" sz="2800" err="1"/>
              <a:t>exemple</a:t>
            </a:r>
            <a:r>
              <a:rPr lang="en-US" sz="2800"/>
              <a:t> </a:t>
            </a:r>
            <a:r>
              <a:rPr lang="en-US" sz="2800" err="1"/>
              <a:t>în</a:t>
            </a:r>
            <a:r>
              <a:rPr lang="en-US" sz="2800"/>
              <a:t> care </a:t>
            </a:r>
            <a:r>
              <a:rPr lang="en-US" sz="2800" err="1"/>
              <a:t>regăsim</a:t>
            </a:r>
            <a:r>
              <a:rPr lang="en-US" sz="2800"/>
              <a:t> </a:t>
            </a:r>
            <a:r>
              <a:rPr lang="en-US" sz="2800" err="1"/>
              <a:t>acest</a:t>
            </a:r>
            <a:r>
              <a:rPr lang="en-US" sz="2800"/>
              <a:t> </a:t>
            </a:r>
            <a:r>
              <a:rPr lang="en-US" sz="2800" err="1"/>
              <a:t>tipar</a:t>
            </a:r>
            <a:endParaRPr lang="en-US" sz="2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6D9A4F-C233-3142-A7BE-74AADB528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47" y="3981570"/>
            <a:ext cx="4252332" cy="31217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64FC32-12EC-614A-8F09-3CFE3A49F9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679" y="3981568"/>
            <a:ext cx="4797202" cy="312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2327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C7843-B090-524C-88C6-6D96C1DFB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020730"/>
          </a:xfrm>
        </p:spPr>
        <p:txBody>
          <a:bodyPr/>
          <a:lstStyle/>
          <a:p>
            <a:pPr algn="ctr"/>
            <a:r>
              <a:rPr lang="en-US" err="1"/>
              <a:t>Programare</a:t>
            </a:r>
            <a:r>
              <a:rPr lang="en-US"/>
              <a:t> </a:t>
            </a:r>
            <a:r>
              <a:rPr lang="en-US" err="1"/>
              <a:t>tradițională</a:t>
            </a:r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D751406-09A6-4F41-9BEF-33369772F39F}"/>
              </a:ext>
            </a:extLst>
          </p:cNvPr>
          <p:cNvGrpSpPr/>
          <p:nvPr/>
        </p:nvGrpSpPr>
        <p:grpSpPr>
          <a:xfrm>
            <a:off x="756497" y="1931916"/>
            <a:ext cx="8179148" cy="1679928"/>
            <a:chOff x="756497" y="1931916"/>
            <a:chExt cx="8179148" cy="1679928"/>
          </a:xfrm>
        </p:grpSpPr>
        <p:grpSp>
          <p:nvGrpSpPr>
            <p:cNvPr id="8" name="Group 2">
              <a:extLst>
                <a:ext uri="{FF2B5EF4-FFF2-40B4-BE49-F238E27FC236}">
                  <a16:creationId xmlns:a16="http://schemas.microsoft.com/office/drawing/2014/main" id="{D3B3AB41-3E1E-9E47-A206-84814D6552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96370" y="1931916"/>
              <a:ext cx="2939874" cy="1679928"/>
              <a:chOff x="0" y="0"/>
              <a:chExt cx="2667000" cy="1524000"/>
            </a:xfrm>
          </p:grpSpPr>
          <p:sp>
            <p:nvSpPr>
              <p:cNvPr id="9" name="AutoShape 3">
                <a:extLst>
                  <a:ext uri="{FF2B5EF4-FFF2-40B4-BE49-F238E27FC236}">
                    <a16:creationId xmlns:a16="http://schemas.microsoft.com/office/drawing/2014/main" id="{FAA4EB93-4A7A-1A46-B4F8-F65A3BD0F2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2667000" cy="15240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BBE0E3"/>
              </a:solidFill>
              <a:ln w="2540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US" sz="3527"/>
              </a:p>
            </p:txBody>
          </p:sp>
          <p:sp>
            <p:nvSpPr>
              <p:cNvPr id="10" name="AutoShape 4">
                <a:extLst>
                  <a:ext uri="{FF2B5EF4-FFF2-40B4-BE49-F238E27FC236}">
                    <a16:creationId xmlns:a16="http://schemas.microsoft.com/office/drawing/2014/main" id="{80438383-8902-3C4F-858D-DDBBCC16FC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254" y="487977"/>
                <a:ext cx="1888491" cy="54804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3527"/>
                  <a:t>Computer</a:t>
                </a:r>
                <a:endParaRPr lang="en-US" sz="1984"/>
              </a:p>
            </p:txBody>
          </p:sp>
        </p:grpSp>
        <p:sp>
          <p:nvSpPr>
            <p:cNvPr id="11" name="Line 5">
              <a:extLst>
                <a:ext uri="{FF2B5EF4-FFF2-40B4-BE49-F238E27FC236}">
                  <a16:creationId xmlns:a16="http://schemas.microsoft.com/office/drawing/2014/main" id="{863DE205-7977-294F-A1A2-CEC0577DC1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413" y="2435895"/>
              <a:ext cx="1007957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2" name="Line 6">
              <a:extLst>
                <a:ext uri="{FF2B5EF4-FFF2-40B4-BE49-F238E27FC236}">
                  <a16:creationId xmlns:a16="http://schemas.microsoft.com/office/drawing/2014/main" id="{68D789D3-A33E-2C48-8455-1D4113B89D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413" y="3147258"/>
              <a:ext cx="1007957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3" name="Line 7">
              <a:extLst>
                <a:ext uri="{FF2B5EF4-FFF2-40B4-BE49-F238E27FC236}">
                  <a16:creationId xmlns:a16="http://schemas.microsoft.com/office/drawing/2014/main" id="{D8CE15DB-2497-2D44-AF08-0EF7A768AC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36243" y="2687884"/>
              <a:ext cx="839964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4" name="AutoShape 8">
              <a:extLst>
                <a:ext uri="{FF2B5EF4-FFF2-40B4-BE49-F238E27FC236}">
                  <a16:creationId xmlns:a16="http://schemas.microsoft.com/office/drawing/2014/main" id="{035B4915-D5CC-E549-8E54-4921B0B4BF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965" y="2033412"/>
              <a:ext cx="1060454" cy="6037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/>
                <a:t>Date</a:t>
              </a:r>
              <a:endParaRPr lang="en-US" sz="1984"/>
            </a:p>
          </p:txBody>
        </p:sp>
        <p:sp>
          <p:nvSpPr>
            <p:cNvPr id="15" name="AutoShape 9">
              <a:extLst>
                <a:ext uri="{FF2B5EF4-FFF2-40B4-BE49-F238E27FC236}">
                  <a16:creationId xmlns:a16="http://schemas.microsoft.com/office/drawing/2014/main" id="{DAF3B734-E080-744C-85B9-171989748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497" y="2771880"/>
              <a:ext cx="1832172" cy="6037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/>
                <a:t>Program</a:t>
              </a:r>
              <a:endParaRPr lang="en-US" sz="1984"/>
            </a:p>
          </p:txBody>
        </p:sp>
        <p:sp>
          <p:nvSpPr>
            <p:cNvPr id="16" name="AutoShape 10">
              <a:extLst>
                <a:ext uri="{FF2B5EF4-FFF2-40B4-BE49-F238E27FC236}">
                  <a16:creationId xmlns:a16="http://schemas.microsoft.com/office/drawing/2014/main" id="{8FFA621A-D9C4-764D-9314-E286AE350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6208" y="2351898"/>
              <a:ext cx="1459437" cy="6037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/>
                <a:t>Output</a:t>
              </a:r>
              <a:endParaRPr lang="en-US" sz="1984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668FB00-F458-D04F-941A-20312C79C03A}"/>
              </a:ext>
            </a:extLst>
          </p:cNvPr>
          <p:cNvGrpSpPr/>
          <p:nvPr/>
        </p:nvGrpSpPr>
        <p:grpSpPr>
          <a:xfrm>
            <a:off x="1176479" y="5039783"/>
            <a:ext cx="8215897" cy="1679928"/>
            <a:chOff x="1066800" y="4572000"/>
            <a:chExt cx="7453313" cy="1524000"/>
          </a:xfrm>
        </p:grpSpPr>
        <p:grpSp>
          <p:nvGrpSpPr>
            <p:cNvPr id="18" name="Group 11">
              <a:extLst>
                <a:ext uri="{FF2B5EF4-FFF2-40B4-BE49-F238E27FC236}">
                  <a16:creationId xmlns:a16="http://schemas.microsoft.com/office/drawing/2014/main" id="{A0A9D778-05F9-9A4A-9E11-3A3587A11D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29000" y="4572000"/>
              <a:ext cx="2667000" cy="1524000"/>
              <a:chOff x="0" y="0"/>
              <a:chExt cx="2667000" cy="1524000"/>
            </a:xfrm>
          </p:grpSpPr>
          <p:sp>
            <p:nvSpPr>
              <p:cNvPr id="25" name="AutoShape 12">
                <a:extLst>
                  <a:ext uri="{FF2B5EF4-FFF2-40B4-BE49-F238E27FC236}">
                    <a16:creationId xmlns:a16="http://schemas.microsoft.com/office/drawing/2014/main" id="{CAE384C4-9A32-7C4D-8657-BE9241DF37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2667000" cy="15240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BBE0E3"/>
              </a:solidFill>
              <a:ln w="2540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US" sz="3527"/>
              </a:p>
            </p:txBody>
          </p:sp>
          <p:sp>
            <p:nvSpPr>
              <p:cNvPr id="26" name="AutoShape 13">
                <a:extLst>
                  <a:ext uri="{FF2B5EF4-FFF2-40B4-BE49-F238E27FC236}">
                    <a16:creationId xmlns:a16="http://schemas.microsoft.com/office/drawing/2014/main" id="{A0941C07-3877-FE40-9443-195412C7CA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254" y="487977"/>
                <a:ext cx="1888491" cy="54804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3527"/>
                  <a:t>Computer</a:t>
                </a:r>
                <a:endParaRPr lang="en-US" sz="1984"/>
              </a:p>
            </p:txBody>
          </p:sp>
        </p:grpSp>
        <p:sp>
          <p:nvSpPr>
            <p:cNvPr id="19" name="Line 14">
              <a:extLst>
                <a:ext uri="{FF2B5EF4-FFF2-40B4-BE49-F238E27FC236}">
                  <a16:creationId xmlns:a16="http://schemas.microsoft.com/office/drawing/2014/main" id="{FA7E7B4A-0D3E-F24C-BEB0-2B731A96BF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14600" y="5029200"/>
              <a:ext cx="914400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0" name="Line 15">
              <a:extLst>
                <a:ext uri="{FF2B5EF4-FFF2-40B4-BE49-F238E27FC236}">
                  <a16:creationId xmlns:a16="http://schemas.microsoft.com/office/drawing/2014/main" id="{F37705E2-AAD9-CA49-B7A6-D21E5B0990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14600" y="5715000"/>
              <a:ext cx="914400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" name="Line 16">
              <a:extLst>
                <a:ext uri="{FF2B5EF4-FFF2-40B4-BE49-F238E27FC236}">
                  <a16:creationId xmlns:a16="http://schemas.microsoft.com/office/drawing/2014/main" id="{408BF138-B8ED-E446-852C-A3E11C8A1F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6000" y="5257800"/>
              <a:ext cx="762000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2" name="AutoShape 17">
              <a:extLst>
                <a:ext uri="{FF2B5EF4-FFF2-40B4-BE49-F238E27FC236}">
                  <a16:creationId xmlns:a16="http://schemas.microsoft.com/office/drawing/2014/main" id="{CF6949CD-8517-3D41-AC2C-5B599B4AF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1925" y="4664075"/>
              <a:ext cx="962025" cy="5476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/>
                <a:t>Date</a:t>
              </a:r>
              <a:endParaRPr lang="en-US" sz="1984"/>
            </a:p>
          </p:txBody>
        </p:sp>
        <p:sp>
          <p:nvSpPr>
            <p:cNvPr id="23" name="AutoShape 18">
              <a:extLst>
                <a:ext uri="{FF2B5EF4-FFF2-40B4-BE49-F238E27FC236}">
                  <a16:creationId xmlns:a16="http://schemas.microsoft.com/office/drawing/2014/main" id="{37E80B29-7352-3C4B-B2DF-1F3613956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6800" y="5410200"/>
              <a:ext cx="1323975" cy="5476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/>
                <a:t>Output</a:t>
              </a:r>
              <a:endParaRPr lang="en-US" sz="1984"/>
            </a:p>
          </p:txBody>
        </p:sp>
        <p:sp>
          <p:nvSpPr>
            <p:cNvPr id="24" name="AutoShape 19">
              <a:extLst>
                <a:ext uri="{FF2B5EF4-FFF2-40B4-BE49-F238E27FC236}">
                  <a16:creationId xmlns:a16="http://schemas.microsoft.com/office/drawing/2014/main" id="{611035FF-DB5C-A641-8D78-F4ACE30D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0" y="4953000"/>
              <a:ext cx="1662113" cy="5476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/>
                <a:t>Program</a:t>
              </a:r>
              <a:endParaRPr lang="en-US" sz="1984"/>
            </a:p>
          </p:txBody>
        </p:sp>
      </p:grpSp>
      <p:sp>
        <p:nvSpPr>
          <p:cNvPr id="27" name="Title 1">
            <a:extLst>
              <a:ext uri="{FF2B5EF4-FFF2-40B4-BE49-F238E27FC236}">
                <a16:creationId xmlns:a16="http://schemas.microsoft.com/office/drawing/2014/main" id="{A7F7CADC-0296-C84F-BEED-38C4D3F20C7E}"/>
              </a:ext>
            </a:extLst>
          </p:cNvPr>
          <p:cNvSpPr txBox="1">
            <a:spLocks/>
          </p:cNvSpPr>
          <p:nvPr/>
        </p:nvSpPr>
        <p:spPr>
          <a:xfrm>
            <a:off x="489133" y="3955201"/>
            <a:ext cx="9071640" cy="1020730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err="1"/>
              <a:t>Învățare</a:t>
            </a:r>
            <a:r>
              <a:rPr lang="en-US"/>
              <a:t> </a:t>
            </a:r>
            <a:r>
              <a:rPr lang="en-US" err="1"/>
              <a:t>automată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845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D78C7-6AD4-A043-86B5-D7E8198F9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Ce </a:t>
            </a:r>
            <a:r>
              <a:rPr lang="en-US" err="1"/>
              <a:t>este</a:t>
            </a:r>
            <a:r>
              <a:rPr lang="en-US"/>
              <a:t> </a:t>
            </a:r>
            <a:r>
              <a:rPr lang="en-US" err="1"/>
              <a:t>învățarea</a:t>
            </a:r>
            <a:r>
              <a:rPr lang="en-US"/>
              <a:t> </a:t>
            </a:r>
            <a:r>
              <a:rPr lang="en-US" err="1"/>
              <a:t>automată</a:t>
            </a:r>
            <a:r>
              <a:rPr lang="en-US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B9146-1378-CB4E-AEF5-EB02360FF5DB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04000" y="1563480"/>
            <a:ext cx="9071640" cy="5494545"/>
          </a:xfrm>
        </p:spPr>
        <p:txBody>
          <a:bodyPr/>
          <a:lstStyle/>
          <a:p>
            <a:r>
              <a:rPr lang="en-US" sz="2800"/>
              <a:t>[Arthur Samuel, 1959] field of study that 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/>
              <a:t>gives computers the ability to learn without being explicitly programmed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2800"/>
          </a:p>
          <a:p>
            <a:r>
              <a:rPr lang="en-US" sz="2800"/>
              <a:t>[Kevin Murphy] algorithms that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/>
              <a:t>automatically detect patterns in data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/>
              <a:t>use the uncovered patterns to predict future data or other outcomes of interest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2800"/>
          </a:p>
          <a:p>
            <a:r>
              <a:rPr lang="en-US" sz="2800"/>
              <a:t>[Tom Mitchell] algorithms that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/>
              <a:t>improve their performance (P)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/>
              <a:t>at some task (T)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/>
              <a:t>with experience (E)</a:t>
            </a:r>
          </a:p>
        </p:txBody>
      </p:sp>
    </p:spTree>
    <p:extLst>
      <p:ext uri="{BB962C8B-B14F-4D97-AF65-F5344CB8AC3E}">
        <p14:creationId xmlns:p14="http://schemas.microsoft.com/office/powerpoint/2010/main" val="37219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Scurt</a:t>
            </a:r>
            <a:r>
              <a:rPr lang="en-US"/>
              <a:t> </a:t>
            </a:r>
            <a:r>
              <a:rPr lang="en-US" err="1"/>
              <a:t>istoric</a:t>
            </a:r>
            <a:r>
              <a:rPr lang="en-US"/>
              <a:t> al </a:t>
            </a:r>
            <a:r>
              <a:rPr lang="en-US" err="1"/>
              <a:t>inteligenței</a:t>
            </a:r>
            <a:r>
              <a:rPr lang="en-US"/>
              <a:t> </a:t>
            </a:r>
            <a:r>
              <a:rPr lang="en-US" err="1"/>
              <a:t>artificiale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433" y="4115822"/>
            <a:ext cx="5599759" cy="300987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pPr>
              <a:defRPr/>
            </a:pPr>
            <a:fld id="{7134A590-6033-DE48-865B-A0558AEFCBD1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rcRect t="5183" b="11890"/>
          <a:stretch>
            <a:fillRect/>
          </a:stretch>
        </p:blipFill>
        <p:spPr>
          <a:xfrm>
            <a:off x="1596460" y="1427938"/>
            <a:ext cx="6887704" cy="268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0770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Scurt</a:t>
            </a:r>
            <a:r>
              <a:rPr lang="en-US"/>
              <a:t> </a:t>
            </a:r>
            <a:r>
              <a:rPr lang="en-US" err="1"/>
              <a:t>istoric</a:t>
            </a:r>
            <a:r>
              <a:rPr lang="en-US"/>
              <a:t> al </a:t>
            </a:r>
            <a:r>
              <a:rPr lang="en-US" err="1"/>
              <a:t>inteligenței</a:t>
            </a:r>
            <a:r>
              <a:rPr lang="en-US"/>
              <a:t> </a:t>
            </a:r>
            <a:r>
              <a:rPr lang="en-US" err="1"/>
              <a:t>artificiale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type="subTitle"/>
          </p:nvPr>
        </p:nvSpPr>
        <p:spPr>
          <a:xfrm>
            <a:off x="504000" y="1428750"/>
            <a:ext cx="9071640" cy="5849730"/>
          </a:xfrm>
        </p:spPr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>
                <a:solidFill>
                  <a:srgbClr val="FF0000"/>
                </a:solidFill>
              </a:rPr>
              <a:t>“We propose that a 2 month, 10 man study of artificial intelligence be carried out </a:t>
            </a:r>
            <a:r>
              <a:rPr lang="en-US" sz="2600"/>
              <a:t>during the summer of 1956 at Dartmouth College in Hanover, New Hampshire.”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/>
              <a:t>The study is to proceed on the basis of the conjecture that every aspect of learning or any other feature of intelligence can in principle be so precisely described that a machine can be made to simulate it.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/>
              <a:t>An attempt will be made to find how to make machines use language, form abstractions and concepts, solve kinds of problems now reserved for humans, and improve themselves.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>
                <a:solidFill>
                  <a:srgbClr val="FF0000"/>
                </a:solidFill>
              </a:rPr>
              <a:t>We think that a significant advance can be made </a:t>
            </a:r>
            <a:r>
              <a:rPr lang="en-US" sz="2600"/>
              <a:t>in one or more of these problems if a carefully selected group of scientists work on it together </a:t>
            </a:r>
            <a:r>
              <a:rPr lang="en-US" sz="2600">
                <a:solidFill>
                  <a:srgbClr val="FF0000"/>
                </a:solidFill>
              </a:rPr>
              <a:t>for a summer.”</a:t>
            </a:r>
          </a:p>
          <a:p>
            <a:endParaRPr lang="en-US" sz="2600"/>
          </a:p>
        </p:txBody>
      </p:sp>
    </p:spTree>
    <p:extLst>
      <p:ext uri="{BB962C8B-B14F-4D97-AF65-F5344CB8AC3E}">
        <p14:creationId xmlns:p14="http://schemas.microsoft.com/office/powerpoint/2010/main" val="374330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Scurt</a:t>
            </a:r>
            <a:r>
              <a:rPr lang="en-US"/>
              <a:t> </a:t>
            </a:r>
            <a:r>
              <a:rPr lang="en-US" err="1"/>
              <a:t>istoric</a:t>
            </a:r>
            <a:r>
              <a:rPr lang="en-US"/>
              <a:t> al </a:t>
            </a:r>
            <a:r>
              <a:rPr lang="en-US" err="1"/>
              <a:t>inteligenței</a:t>
            </a:r>
            <a:r>
              <a:rPr lang="en-US"/>
              <a:t> </a:t>
            </a:r>
            <a:r>
              <a:rPr lang="en-US" err="1"/>
              <a:t>artificiale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type="subTitle"/>
          </p:nvPr>
        </p:nvSpPr>
        <p:spPr>
          <a:xfrm>
            <a:off x="504000" y="1428750"/>
            <a:ext cx="9071640" cy="5849730"/>
          </a:xfrm>
        </p:spPr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err="1"/>
              <a:t>Anii</a:t>
            </a:r>
            <a:r>
              <a:rPr lang="en-US" sz="2600"/>
              <a:t> 1960-1980: ”AI Winter”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err="1"/>
              <a:t>Anii</a:t>
            </a:r>
            <a:r>
              <a:rPr lang="en-US" sz="2600"/>
              <a:t> 1990: </a:t>
            </a:r>
            <a:r>
              <a:rPr lang="en-US" sz="2600" err="1"/>
              <a:t>Rețelele</a:t>
            </a:r>
            <a:r>
              <a:rPr lang="en-US" sz="2600"/>
              <a:t> </a:t>
            </a:r>
            <a:r>
              <a:rPr lang="en-US" sz="2600" err="1"/>
              <a:t>neuronale</a:t>
            </a:r>
            <a:r>
              <a:rPr lang="en-US" sz="2600"/>
              <a:t> </a:t>
            </a:r>
            <a:r>
              <a:rPr lang="en-US" sz="2600" err="1"/>
              <a:t>domină</a:t>
            </a:r>
            <a:r>
              <a:rPr lang="en-US" sz="2600"/>
              <a:t>, </a:t>
            </a:r>
            <a:r>
              <a:rPr lang="en-US" sz="2600" err="1"/>
              <a:t>în</a:t>
            </a:r>
            <a:r>
              <a:rPr lang="en-US" sz="2600"/>
              <a:t> principal </a:t>
            </a:r>
            <a:r>
              <a:rPr lang="en-US" sz="2600" err="1"/>
              <a:t>datorită</a:t>
            </a:r>
            <a:r>
              <a:rPr lang="en-US" sz="2600"/>
              <a:t> </a:t>
            </a:r>
            <a:r>
              <a:rPr lang="en-US" sz="2600" err="1"/>
              <a:t>descoperirii</a:t>
            </a:r>
            <a:r>
              <a:rPr lang="en-US" sz="2600"/>
              <a:t> </a:t>
            </a:r>
            <a:r>
              <a:rPr lang="en-US" sz="2600" err="1"/>
              <a:t>algoritmului</a:t>
            </a:r>
            <a:r>
              <a:rPr lang="en-US" sz="2600"/>
              <a:t> de </a:t>
            </a:r>
            <a:r>
              <a:rPr lang="en-US" sz="2600" err="1"/>
              <a:t>propagare</a:t>
            </a:r>
            <a:r>
              <a:rPr lang="en-US" sz="2600"/>
              <a:t> a </a:t>
            </a:r>
            <a:r>
              <a:rPr lang="en-US" sz="2600" err="1"/>
              <a:t>erorii</a:t>
            </a:r>
            <a:r>
              <a:rPr lang="en-US" sz="2600"/>
              <a:t> </a:t>
            </a:r>
            <a:r>
              <a:rPr lang="en-US" sz="2600" err="1"/>
              <a:t>înapoi</a:t>
            </a:r>
            <a:r>
              <a:rPr lang="en-US" sz="2600"/>
              <a:t> </a:t>
            </a:r>
            <a:r>
              <a:rPr lang="en-US" sz="2600" err="1"/>
              <a:t>pentru</a:t>
            </a:r>
            <a:r>
              <a:rPr lang="en-US" sz="2600"/>
              <a:t> </a:t>
            </a:r>
            <a:r>
              <a:rPr lang="en-US" sz="2600" err="1"/>
              <a:t>rețele</a:t>
            </a:r>
            <a:r>
              <a:rPr lang="en-US" sz="2600"/>
              <a:t> cu </a:t>
            </a:r>
            <a:r>
              <a:rPr lang="en-US" sz="2600" err="1"/>
              <a:t>mai</a:t>
            </a:r>
            <a:r>
              <a:rPr lang="en-US" sz="2600"/>
              <a:t> </a:t>
            </a:r>
            <a:r>
              <a:rPr lang="en-US" sz="2600" err="1"/>
              <a:t>multe</a:t>
            </a:r>
            <a:r>
              <a:rPr lang="en-US" sz="2600"/>
              <a:t> </a:t>
            </a:r>
            <a:r>
              <a:rPr lang="en-US" sz="2600" err="1"/>
              <a:t>straturi</a:t>
            </a:r>
            <a:endParaRPr lang="en-US" sz="26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err="1"/>
              <a:t>Anii</a:t>
            </a:r>
            <a:r>
              <a:rPr lang="en-US" sz="2600"/>
              <a:t> 2000: </a:t>
            </a:r>
            <a:r>
              <a:rPr lang="en-US" sz="2600" err="1"/>
              <a:t>Metodele</a:t>
            </a:r>
            <a:r>
              <a:rPr lang="en-US" sz="2600"/>
              <a:t> kernel </a:t>
            </a:r>
            <a:r>
              <a:rPr lang="en-US" sz="2600" err="1"/>
              <a:t>domină</a:t>
            </a:r>
            <a:r>
              <a:rPr lang="en-US" sz="2600"/>
              <a:t>, </a:t>
            </a:r>
            <a:r>
              <a:rPr lang="en-US" sz="2600" err="1"/>
              <a:t>în</a:t>
            </a:r>
            <a:r>
              <a:rPr lang="en-US" sz="2600"/>
              <a:t> principal din </a:t>
            </a:r>
            <a:r>
              <a:rPr lang="en-US" sz="2600" err="1"/>
              <a:t>cauza</a:t>
            </a:r>
            <a:r>
              <a:rPr lang="en-US" sz="2600"/>
              <a:t> </a:t>
            </a:r>
            <a:r>
              <a:rPr lang="en-US" sz="2600" err="1"/>
              <a:t>instabilității</a:t>
            </a:r>
            <a:r>
              <a:rPr lang="en-US" sz="2600"/>
              <a:t> </a:t>
            </a:r>
            <a:r>
              <a:rPr lang="en-US" sz="2600" err="1"/>
              <a:t>rețelelor</a:t>
            </a:r>
            <a:r>
              <a:rPr lang="en-US" sz="2600"/>
              <a:t> </a:t>
            </a:r>
            <a:r>
              <a:rPr lang="en-US" sz="2600" err="1"/>
              <a:t>neuronale</a:t>
            </a:r>
            <a:endParaRPr lang="en-US" sz="26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err="1"/>
              <a:t>Anii</a:t>
            </a:r>
            <a:r>
              <a:rPr lang="en-US" sz="2600"/>
              <a:t> 2010: </a:t>
            </a:r>
            <a:r>
              <a:rPr lang="en-US" sz="2600" err="1"/>
              <a:t>Revenirea</a:t>
            </a:r>
            <a:r>
              <a:rPr lang="en-US" sz="2600"/>
              <a:t> la </a:t>
            </a:r>
            <a:r>
              <a:rPr lang="en-US" sz="2600" err="1"/>
              <a:t>rețele</a:t>
            </a:r>
            <a:r>
              <a:rPr lang="en-US" sz="2600"/>
              <a:t> </a:t>
            </a:r>
            <a:r>
              <a:rPr lang="en-US" sz="2600" err="1"/>
              <a:t>neuronale</a:t>
            </a:r>
            <a:r>
              <a:rPr lang="en-US" sz="2600"/>
              <a:t>, </a:t>
            </a:r>
            <a:r>
              <a:rPr lang="en-US" sz="2600" err="1"/>
              <a:t>în</a:t>
            </a:r>
            <a:r>
              <a:rPr lang="en-US" sz="2600"/>
              <a:t> principal </a:t>
            </a:r>
            <a:r>
              <a:rPr lang="en-US" sz="2600" err="1"/>
              <a:t>datorită</a:t>
            </a:r>
            <a:r>
              <a:rPr lang="en-US" sz="2600"/>
              <a:t> </a:t>
            </a:r>
            <a:r>
              <a:rPr lang="en-US" sz="2600" err="1"/>
              <a:t>conceptului</a:t>
            </a:r>
            <a:r>
              <a:rPr lang="en-US" sz="2600"/>
              <a:t> de </a:t>
            </a:r>
            <a:r>
              <a:rPr lang="en-US" sz="2600" err="1"/>
              <a:t>învățare</a:t>
            </a:r>
            <a:r>
              <a:rPr lang="en-US" sz="2600"/>
              <a:t> </a:t>
            </a:r>
            <a:r>
              <a:rPr lang="en-US" sz="2600" err="1"/>
              <a:t>profundă</a:t>
            </a:r>
            <a:r>
              <a:rPr lang="en-US" sz="2600"/>
              <a:t> (deep learning)</a:t>
            </a:r>
          </a:p>
        </p:txBody>
      </p:sp>
    </p:spTree>
    <p:extLst>
      <p:ext uri="{BB962C8B-B14F-4D97-AF65-F5344CB8AC3E}">
        <p14:creationId xmlns:p14="http://schemas.microsoft.com/office/powerpoint/2010/main" val="153664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Profesori</a:t>
            </a:r>
            <a:r>
              <a:rPr lang="en-US"/>
              <a:t> - </a:t>
            </a:r>
            <a:r>
              <a:rPr lang="en-US" err="1"/>
              <a:t>învățarea</a:t>
            </a:r>
            <a:r>
              <a:rPr lang="en-US"/>
              <a:t> </a:t>
            </a:r>
            <a:r>
              <a:rPr lang="en-US" err="1"/>
              <a:t>automată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391" y="1769039"/>
            <a:ext cx="9340768" cy="548931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Cursuri</a:t>
            </a:r>
            <a:r>
              <a:rPr lang="en-US" sz="2400" dirty="0"/>
              <a:t>: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Radu Ionescu (</a:t>
            </a:r>
            <a:r>
              <a:rPr lang="en-US" sz="2400" dirty="0" err="1"/>
              <a:t>raducu.ionescu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Laboratoare</a:t>
            </a:r>
            <a:r>
              <a:rPr lang="en-US" sz="2400" dirty="0"/>
              <a:t>: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Antonio </a:t>
            </a:r>
            <a:r>
              <a:rPr lang="en-US" sz="2400" dirty="0" err="1"/>
              <a:t>Bărbălău</a:t>
            </a:r>
            <a:r>
              <a:rPr lang="en-US" sz="2400" dirty="0"/>
              <a:t> (</a:t>
            </a:r>
            <a:r>
              <a:rPr lang="en-US" sz="2400" dirty="0" err="1"/>
              <a:t>antoniobarbalau</a:t>
            </a:r>
            <a:r>
              <a:rPr lang="en-US" sz="2400" dirty="0"/>
              <a:t>)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Alin </a:t>
            </a:r>
            <a:r>
              <a:rPr lang="en-US" sz="2400" dirty="0" err="1"/>
              <a:t>Croitoru</a:t>
            </a:r>
            <a:r>
              <a:rPr lang="en-US" sz="2400" dirty="0"/>
              <a:t> (</a:t>
            </a:r>
            <a:r>
              <a:rPr lang="en-GB" sz="2400" dirty="0"/>
              <a:t>alincroitoru97</a:t>
            </a:r>
            <a:r>
              <a:rPr lang="en-US" sz="2400" dirty="0"/>
              <a:t>)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 err="1"/>
              <a:t>Alexandru</a:t>
            </a:r>
            <a:r>
              <a:rPr lang="en-US" sz="2400" dirty="0"/>
              <a:t> </a:t>
            </a:r>
            <a:r>
              <a:rPr lang="en-US" sz="2400" dirty="0" err="1"/>
              <a:t>Ghiță</a:t>
            </a:r>
            <a:r>
              <a:rPr lang="en-US" sz="2400" dirty="0"/>
              <a:t> (</a:t>
            </a:r>
            <a:r>
              <a:rPr lang="en-GB" sz="2400" dirty="0"/>
              <a:t>alexandru.ghita94</a:t>
            </a:r>
            <a:r>
              <a:rPr lang="en-US" sz="2400" dirty="0"/>
              <a:t>)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Anca </a:t>
            </a:r>
            <a:r>
              <a:rPr lang="en-US" sz="2400" dirty="0" err="1"/>
              <a:t>Iordăchescu</a:t>
            </a:r>
            <a:r>
              <a:rPr lang="en-US" sz="2400" dirty="0"/>
              <a:t> (</a:t>
            </a:r>
            <a:r>
              <a:rPr lang="en-GB" sz="2400" dirty="0" err="1"/>
              <a:t>iordachescu.ancamihaela</a:t>
            </a:r>
            <a:r>
              <a:rPr lang="en-US" sz="2400" dirty="0"/>
              <a:t>)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Dana </a:t>
            </a:r>
            <a:r>
              <a:rPr lang="en-US" sz="2400" dirty="0" err="1"/>
              <a:t>Dăscălescu</a:t>
            </a:r>
            <a:r>
              <a:rPr lang="en-US" sz="2400" dirty="0"/>
              <a:t> (danadascalescu00)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Sergiu </a:t>
            </a:r>
            <a:r>
              <a:rPr lang="en-US" sz="2400" dirty="0" err="1"/>
              <a:t>Tălmăcel</a:t>
            </a:r>
            <a:r>
              <a:rPr lang="en-US" sz="2400" dirty="0"/>
              <a:t> (sergiu.victor890)</a:t>
            </a:r>
          </a:p>
          <a:p>
            <a:pPr>
              <a:buFont typeface="Wingdings" pitchFamily="2" charset="2"/>
              <a:buChar char="Ø"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r>
              <a:rPr lang="en-US" sz="2400" dirty="0" err="1"/>
              <a:t>Toate</a:t>
            </a:r>
            <a:r>
              <a:rPr lang="en-US" sz="2400" dirty="0"/>
              <a:t> </a:t>
            </a:r>
            <a:r>
              <a:rPr lang="en-US" sz="2400" dirty="0" err="1"/>
              <a:t>adresele</a:t>
            </a:r>
            <a:r>
              <a:rPr lang="en-US" sz="2400" dirty="0"/>
              <a:t> se </a:t>
            </a:r>
            <a:r>
              <a:rPr lang="en-US" sz="2400" dirty="0" err="1"/>
              <a:t>termină</a:t>
            </a:r>
            <a:r>
              <a:rPr lang="en-US" sz="2400" dirty="0"/>
              <a:t> cu: @</a:t>
            </a:r>
            <a:r>
              <a:rPr lang="en-US" sz="2400" dirty="0" err="1"/>
              <a:t>gmail.com</a:t>
            </a:r>
            <a:endParaRPr lang="en-US" sz="2400" dirty="0"/>
          </a:p>
          <a:p>
            <a:pPr>
              <a:buFont typeface="Wingdings" pitchFamily="2" charset="2"/>
              <a:buChar char="Ø"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095579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De </a:t>
            </a:r>
            <a:r>
              <a:rPr lang="en-US" err="1"/>
              <a:t>ce</a:t>
            </a:r>
            <a:r>
              <a:rPr lang="en-US"/>
              <a:t> </a:t>
            </a:r>
            <a:r>
              <a:rPr lang="en-US" err="1"/>
              <a:t>funcționează</a:t>
            </a:r>
            <a:r>
              <a:rPr lang="en-US"/>
              <a:t> </a:t>
            </a:r>
            <a:r>
              <a:rPr lang="en-US" err="1"/>
              <a:t>în</a:t>
            </a:r>
            <a:r>
              <a:rPr lang="en-US"/>
              <a:t> prezent?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type="subTitle"/>
          </p:nvPr>
        </p:nvSpPr>
        <p:spPr>
          <a:xfrm>
            <a:off x="258674" y="2170183"/>
            <a:ext cx="3425874" cy="401035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Mai </a:t>
            </a:r>
            <a:r>
              <a:rPr lang="en-US" sz="2800" err="1"/>
              <a:t>multă</a:t>
            </a:r>
            <a:r>
              <a:rPr lang="en-US" sz="2800"/>
              <a:t> </a:t>
            </a:r>
            <a:r>
              <a:rPr lang="en-US" sz="2800" err="1"/>
              <a:t>putere</a:t>
            </a:r>
            <a:r>
              <a:rPr lang="en-US" sz="2800"/>
              <a:t> de </a:t>
            </a:r>
            <a:r>
              <a:rPr lang="en-US" sz="2800" err="1"/>
              <a:t>calcul</a:t>
            </a: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Mai </a:t>
            </a:r>
            <a:r>
              <a:rPr lang="en-US" sz="2800" err="1"/>
              <a:t>multe</a:t>
            </a:r>
            <a:r>
              <a:rPr lang="en-US" sz="2800"/>
              <a:t> date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err="1"/>
              <a:t>Modele</a:t>
            </a:r>
            <a:r>
              <a:rPr lang="en-US" sz="2800"/>
              <a:t> </a:t>
            </a:r>
            <a:r>
              <a:rPr lang="en-US" sz="2800" err="1"/>
              <a:t>mai</a:t>
            </a:r>
            <a:r>
              <a:rPr lang="en-US" sz="2800"/>
              <a:t> </a:t>
            </a:r>
            <a:r>
              <a:rPr lang="en-US" sz="2800" err="1"/>
              <a:t>bune</a:t>
            </a:r>
            <a:endParaRPr lang="en-US" sz="2800"/>
          </a:p>
        </p:txBody>
      </p:sp>
      <p:sp>
        <p:nvSpPr>
          <p:cNvPr id="10" name="TextBox 9"/>
          <p:cNvSpPr txBox="1"/>
          <p:nvPr/>
        </p:nvSpPr>
        <p:spPr>
          <a:xfrm rot="16200000">
            <a:off x="2539443" y="3849004"/>
            <a:ext cx="2687883" cy="39767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984" err="1"/>
              <a:t>Acuratețe</a:t>
            </a:r>
            <a:endParaRPr lang="en-US" sz="1984"/>
          </a:p>
        </p:txBody>
      </p:sp>
      <p:sp>
        <p:nvSpPr>
          <p:cNvPr id="11" name="Up Arrow 10"/>
          <p:cNvSpPr/>
          <p:nvPr/>
        </p:nvSpPr>
        <p:spPr bwMode="auto">
          <a:xfrm>
            <a:off x="4137497" y="2703900"/>
            <a:ext cx="167993" cy="268788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58436" y="6180538"/>
            <a:ext cx="4783353" cy="39767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984" err="1"/>
              <a:t>Numărul</a:t>
            </a:r>
            <a:r>
              <a:rPr lang="en-US" sz="1984"/>
              <a:t> de </a:t>
            </a:r>
            <a:r>
              <a:rPr lang="en-US" sz="1984" err="1"/>
              <a:t>exemple</a:t>
            </a:r>
            <a:r>
              <a:rPr lang="en-US" sz="1984"/>
              <a:t> </a:t>
            </a:r>
            <a:r>
              <a:rPr lang="en-US" sz="1984" err="1"/>
              <a:t>pentru</a:t>
            </a:r>
            <a:r>
              <a:rPr lang="en-US" sz="1984"/>
              <a:t> </a:t>
            </a:r>
            <a:r>
              <a:rPr lang="en-US" sz="1984" err="1"/>
              <a:t>antrenare</a:t>
            </a:r>
            <a:endParaRPr lang="en-US" sz="1984"/>
          </a:p>
        </p:txBody>
      </p:sp>
      <p:sp>
        <p:nvSpPr>
          <p:cNvPr id="14" name="Up Arrow 13"/>
          <p:cNvSpPr/>
          <p:nvPr/>
        </p:nvSpPr>
        <p:spPr bwMode="auto">
          <a:xfrm rot="5400000">
            <a:off x="6942637" y="5327712"/>
            <a:ext cx="167993" cy="268788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13FDCD-1821-7143-BBFB-83FE8A77F5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215" y="1862714"/>
            <a:ext cx="5436084" cy="419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528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3999" y="1943100"/>
                <a:ext cx="9240075" cy="4210380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/>
                  <a:t>Mii de </a:t>
                </a:r>
                <a:r>
                  <a:rPr lang="en-US" sz="2800" err="1"/>
                  <a:t>algoritmi</a:t>
                </a:r>
                <a:r>
                  <a:rPr lang="en-US" sz="2800"/>
                  <a:t> de </a:t>
                </a:r>
                <a:r>
                  <a:rPr lang="en-US" sz="2800" err="1"/>
                  <a:t>învățare</a:t>
                </a:r>
                <a:r>
                  <a:rPr lang="en-US" sz="2800"/>
                  <a:t> automata </a:t>
                </a:r>
                <a:r>
                  <a:rPr lang="en-US" sz="2800" err="1"/>
                  <a:t>existenți</a:t>
                </a:r>
                <a:endParaRPr lang="en-US" sz="280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800" err="1"/>
                  <a:t>Cercetătorii</a:t>
                </a:r>
                <a:r>
                  <a:rPr lang="en-US" sz="2800"/>
                  <a:t> </a:t>
                </a:r>
                <a:r>
                  <a:rPr lang="en-US" sz="2800" err="1"/>
                  <a:t>publică</a:t>
                </a:r>
                <a:r>
                  <a:rPr lang="en-US" sz="2800"/>
                  <a:t> </a:t>
                </a:r>
                <a:r>
                  <a:rPr lang="en-US" sz="2800" err="1"/>
                  <a:t>sute</a:t>
                </a:r>
                <a:r>
                  <a:rPr lang="en-US" sz="2800"/>
                  <a:t> de </a:t>
                </a:r>
                <a:r>
                  <a:rPr lang="en-US" sz="2800" err="1"/>
                  <a:t>noi</a:t>
                </a:r>
                <a:r>
                  <a:rPr lang="en-US" sz="2800"/>
                  <a:t> </a:t>
                </a:r>
                <a:r>
                  <a:rPr lang="en-US" sz="2800" err="1"/>
                  <a:t>algoritmi</a:t>
                </a:r>
                <a:r>
                  <a:rPr lang="en-US" sz="2800"/>
                  <a:t> </a:t>
                </a:r>
                <a:r>
                  <a:rPr lang="en-US" sz="2800" err="1"/>
                  <a:t>în</a:t>
                </a:r>
                <a:r>
                  <a:rPr lang="en-US" sz="2800"/>
                  <a:t> </a:t>
                </a:r>
                <a:r>
                  <a:rPr lang="en-US" sz="2800" err="1"/>
                  <a:t>fiecare</a:t>
                </a:r>
                <a:r>
                  <a:rPr lang="en-US" sz="2800"/>
                  <a:t> an</a:t>
                </a: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280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err="1"/>
                  <a:t>Simplificând</a:t>
                </a:r>
                <a:r>
                  <a:rPr lang="en-US" sz="2800"/>
                  <a:t> </a:t>
                </a:r>
                <a:r>
                  <a:rPr lang="en-US" sz="2800" err="1"/>
                  <a:t>decenii</a:t>
                </a:r>
                <a:r>
                  <a:rPr lang="en-US" sz="2800"/>
                  <a:t> de </a:t>
                </a:r>
                <a:r>
                  <a:rPr lang="en-US" sz="2800" err="1"/>
                  <a:t>cercetare</a:t>
                </a:r>
                <a:r>
                  <a:rPr lang="en-US" sz="2800"/>
                  <a:t> </a:t>
                </a:r>
                <a:r>
                  <a:rPr lang="en-US" sz="2800" err="1"/>
                  <a:t>în</a:t>
                </a:r>
                <a:r>
                  <a:rPr lang="en-US" sz="2800"/>
                  <a:t> </a:t>
                </a:r>
                <a:r>
                  <a:rPr lang="en-US" sz="2800" err="1"/>
                  <a:t>domeniu</a:t>
                </a:r>
                <a:r>
                  <a:rPr lang="en-US" sz="2800"/>
                  <a:t>, </a:t>
                </a:r>
                <a:r>
                  <a:rPr lang="en-US" sz="2800" err="1"/>
                  <a:t>putem</a:t>
                </a:r>
                <a:r>
                  <a:rPr lang="en-US" sz="2800"/>
                  <a:t> reduce </a:t>
                </a:r>
                <a:r>
                  <a:rPr lang="en-US" sz="2800" err="1"/>
                  <a:t>învățarea</a:t>
                </a:r>
                <a:r>
                  <a:rPr lang="en-US" sz="2800"/>
                  <a:t> </a:t>
                </a:r>
                <a:r>
                  <a:rPr lang="en-US" sz="2800" err="1"/>
                  <a:t>automată</a:t>
                </a:r>
                <a:r>
                  <a:rPr lang="en-US" sz="2800"/>
                  <a:t> la:</a:t>
                </a:r>
              </a:p>
              <a:p>
                <a:pPr marL="457200" lvl="4" indent="-457200">
                  <a:buFont typeface="Wingdings" pitchFamily="2" charset="2"/>
                  <a:buChar char="Ø"/>
                </a:pPr>
                <a:r>
                  <a:rPr lang="en-US" sz="2800" err="1"/>
                  <a:t>Învățarea</a:t>
                </a:r>
                <a:r>
                  <a:rPr lang="en-US" sz="2800"/>
                  <a:t> </a:t>
                </a:r>
                <a:r>
                  <a:rPr lang="en-US" sz="2800" err="1"/>
                  <a:t>unei</a:t>
                </a:r>
                <a:r>
                  <a:rPr lang="en-US" sz="2800"/>
                  <a:t> </a:t>
                </a:r>
                <a:r>
                  <a:rPr lang="en-US" sz="2800" err="1"/>
                  <a:t>funcții</a:t>
                </a:r>
                <a:r>
                  <a:rPr lang="en-US" sz="2800"/>
                  <a:t> f care </a:t>
                </a:r>
                <a:r>
                  <a:rPr lang="en-US" sz="2800" err="1"/>
                  <a:t>să</a:t>
                </a:r>
                <a:r>
                  <a:rPr lang="en-US" sz="2800"/>
                  <a:t> </a:t>
                </a:r>
                <a:r>
                  <a:rPr lang="en-US" sz="2800" err="1"/>
                  <a:t>mapeze</a:t>
                </a:r>
                <a:r>
                  <a:rPr lang="en-US" sz="2800"/>
                  <a:t> un input X </a:t>
                </a:r>
                <a:r>
                  <a:rPr lang="en-US" sz="2800" err="1"/>
                  <a:t>către</a:t>
                </a:r>
                <a:r>
                  <a:rPr lang="en-US" sz="2800"/>
                  <a:t> un output Y, </a:t>
                </a:r>
                <a:r>
                  <a:rPr lang="en-US" sz="2800" err="1"/>
                  <a:t>anume</a:t>
                </a:r>
                <a:r>
                  <a:rPr lang="en-US" sz="2800"/>
                  <a:t> </a:t>
                </a: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sz="280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800" err="1"/>
                  <a:t>Exemplu</a:t>
                </a:r>
                <a:r>
                  <a:rPr lang="en-US" sz="2800"/>
                  <a:t>: X: email-</a:t>
                </a:r>
                <a:r>
                  <a:rPr lang="en-US" sz="2800" err="1"/>
                  <a:t>uri</a:t>
                </a:r>
                <a:r>
                  <a:rPr lang="en-US" sz="2800"/>
                  <a:t>, Y: {spam, non-spam}</a:t>
                </a:r>
              </a:p>
              <a:p>
                <a:endParaRPr lang="en-US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3999" y="1943100"/>
                <a:ext cx="9240075" cy="4210380"/>
              </a:xfrm>
              <a:blipFill>
                <a:blip r:embed="rId2"/>
                <a:stretch>
                  <a:fillRect l="-2060" r="-1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Esența</a:t>
            </a:r>
            <a:r>
              <a:rPr lang="en-US"/>
              <a:t> </a:t>
            </a:r>
            <a:r>
              <a:rPr lang="en-US" err="1"/>
              <a:t>învățării</a:t>
            </a:r>
            <a:r>
              <a:rPr lang="en-US"/>
              <a:t> automate</a:t>
            </a:r>
          </a:p>
        </p:txBody>
      </p:sp>
    </p:spTree>
    <p:extLst>
      <p:ext uri="{BB962C8B-B14F-4D97-AF65-F5344CB8AC3E}">
        <p14:creationId xmlns:p14="http://schemas.microsoft.com/office/powerpoint/2010/main" val="1662756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563480"/>
                <a:ext cx="9071640" cy="5760473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/>
                  <a:t>Input: X   			(</a:t>
                </a:r>
                <a:r>
                  <a:rPr lang="en-US" sz="2800" err="1"/>
                  <a:t>imagini</a:t>
                </a:r>
                <a:r>
                  <a:rPr lang="en-US" sz="2800"/>
                  <a:t>, </a:t>
                </a:r>
                <a:r>
                  <a:rPr lang="en-US" sz="2800" err="1"/>
                  <a:t>texte</a:t>
                </a:r>
                <a:r>
                  <a:rPr lang="en-US" sz="2800"/>
                  <a:t>, email-</a:t>
                </a:r>
                <a:r>
                  <a:rPr lang="en-US" sz="2800" err="1"/>
                  <a:t>uri</a:t>
                </a:r>
                <a:r>
                  <a:rPr lang="en-US" sz="2800"/>
                  <a:t>…)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/>
                  <a:t>Output: Y			(spam </a:t>
                </a:r>
                <a:r>
                  <a:rPr lang="en-US" sz="2800" err="1"/>
                  <a:t>sau</a:t>
                </a:r>
                <a:r>
                  <a:rPr lang="en-US" sz="2800"/>
                  <a:t> non-spam…)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err="1"/>
                  <a:t>Funcție</a:t>
                </a:r>
                <a:r>
                  <a:rPr lang="en-US" sz="2800"/>
                  <a:t> Target (</a:t>
                </a:r>
                <a:r>
                  <a:rPr lang="en-US" sz="2800" err="1"/>
                  <a:t>necunoscută</a:t>
                </a:r>
                <a:r>
                  <a:rPr lang="en-US" sz="2800"/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/>
                  <a:t>			(</a:t>
                </a:r>
                <a:r>
                  <a:rPr lang="en-US" sz="2800" err="1"/>
                  <a:t>realitatea</a:t>
                </a:r>
                <a:r>
                  <a:rPr lang="en-US" sz="2800"/>
                  <a:t> / ”</a:t>
                </a:r>
                <a:r>
                  <a:rPr lang="en-US" sz="2800" err="1"/>
                  <a:t>adevărata</a:t>
                </a:r>
                <a:r>
                  <a:rPr lang="en-US" sz="2800"/>
                  <a:t>” </a:t>
                </a:r>
                <a:r>
                  <a:rPr lang="en-US" sz="2800" err="1"/>
                  <a:t>mapare</a:t>
                </a:r>
                <a:r>
                  <a:rPr lang="en-US" sz="2800"/>
                  <a:t>)</a:t>
                </a:r>
              </a:p>
              <a:p>
                <a:endParaRPr lang="en-US" sz="280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/>
                  <a:t>Date 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,(</m:t>
                    </m:r>
                    <m:sSub>
                      <m:sSub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/>
                  <a:t>,…</a:t>
                </a:r>
                <a:r>
                  <a:rPr lang="ro-RO" sz="2800" b="0"/>
                  <a:t> </a:t>
                </a: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/>
              </a:p>
              <a:p>
                <a:endParaRPr lang="en-US" sz="280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/>
                  <a:t>Model</a:t>
                </a:r>
              </a:p>
              <a:p>
                <a:pPr lvl="1" algn="l"/>
                <a:r>
                  <a:rPr lang="ro-RO" sz="2800" b="0"/>
                  <a:t> </a:t>
                </a: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sz="2800"/>
              </a:p>
              <a:p>
                <a:pPr lvl="1" algn="l"/>
                <a:r>
                  <a:rPr lang="ro-RO" sz="2800" b="0"/>
                  <a:t> </a:t>
                </a: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𝑠𝑖𝑔𝑛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p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563480"/>
                <a:ext cx="9071640" cy="5760473"/>
              </a:xfrm>
              <a:blipFill>
                <a:blip r:embed="rId2"/>
                <a:stretch>
                  <a:fillRect l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Esența</a:t>
            </a:r>
            <a:r>
              <a:rPr lang="en-US"/>
              <a:t> </a:t>
            </a:r>
            <a:r>
              <a:rPr lang="en-US" err="1"/>
              <a:t>învățării</a:t>
            </a:r>
            <a:r>
              <a:rPr lang="en-US"/>
              <a:t> automate</a:t>
            </a:r>
          </a:p>
        </p:txBody>
      </p:sp>
    </p:spTree>
    <p:extLst>
      <p:ext uri="{BB962C8B-B14F-4D97-AF65-F5344CB8AC3E}">
        <p14:creationId xmlns:p14="http://schemas.microsoft.com/office/powerpoint/2010/main" val="4001479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2257424"/>
            <a:ext cx="9071640" cy="389605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err="1"/>
              <a:t>Orice</a:t>
            </a:r>
            <a:r>
              <a:rPr lang="en-US" sz="3200"/>
              <a:t> </a:t>
            </a:r>
            <a:r>
              <a:rPr lang="en-US" sz="3200" err="1"/>
              <a:t>algoritm</a:t>
            </a:r>
            <a:r>
              <a:rPr lang="en-US" sz="3200"/>
              <a:t> de </a:t>
            </a:r>
            <a:r>
              <a:rPr lang="en-US" sz="3200" err="1"/>
              <a:t>învățare</a:t>
            </a:r>
            <a:r>
              <a:rPr lang="en-US" sz="3200"/>
              <a:t> </a:t>
            </a:r>
            <a:r>
              <a:rPr lang="en-US" sz="3200" err="1"/>
              <a:t>automată</a:t>
            </a:r>
            <a:r>
              <a:rPr lang="en-US" sz="3200"/>
              <a:t> are 3 </a:t>
            </a:r>
            <a:r>
              <a:rPr lang="en-US" sz="3200" err="1"/>
              <a:t>componente</a:t>
            </a:r>
            <a:r>
              <a:rPr lang="en-US" sz="3200"/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3200" err="1"/>
              <a:t>Reprezentare</a:t>
            </a:r>
            <a:r>
              <a:rPr lang="en-US" sz="3200"/>
              <a:t> / </a:t>
            </a:r>
            <a:r>
              <a:rPr lang="en-US" sz="3200" err="1"/>
              <a:t>Modelare</a:t>
            </a:r>
            <a:endParaRPr lang="en-US" sz="320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3200" err="1"/>
              <a:t>Evaluare</a:t>
            </a:r>
            <a:r>
              <a:rPr lang="en-US" sz="3200"/>
              <a:t> / </a:t>
            </a:r>
            <a:r>
              <a:rPr lang="en-US" sz="3200" err="1"/>
              <a:t>Funcție</a:t>
            </a:r>
            <a:r>
              <a:rPr lang="en-US" sz="3200"/>
              <a:t> </a:t>
            </a:r>
            <a:r>
              <a:rPr lang="en-US" sz="3200" err="1"/>
              <a:t>obiectiv</a:t>
            </a:r>
            <a:endParaRPr lang="en-US" sz="320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3200" err="1"/>
              <a:t>Optimizare</a:t>
            </a:r>
            <a:endParaRPr lang="en-US" sz="3200"/>
          </a:p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Esența</a:t>
            </a:r>
            <a:r>
              <a:rPr lang="en-US"/>
              <a:t> </a:t>
            </a:r>
            <a:r>
              <a:rPr lang="en-US" err="1"/>
              <a:t>învățării</a:t>
            </a:r>
            <a:r>
              <a:rPr lang="en-US"/>
              <a:t> automate</a:t>
            </a:r>
          </a:p>
        </p:txBody>
      </p:sp>
    </p:spTree>
    <p:extLst>
      <p:ext uri="{BB962C8B-B14F-4D97-AF65-F5344CB8AC3E}">
        <p14:creationId xmlns:p14="http://schemas.microsoft.com/office/powerpoint/2010/main" val="388455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Ce </a:t>
            </a:r>
            <a:r>
              <a:rPr lang="en-US" err="1"/>
              <a:t>cunoștințe</a:t>
            </a:r>
            <a:r>
              <a:rPr lang="en-US"/>
              <a:t>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necesare</a:t>
            </a:r>
            <a:r>
              <a:rPr lang="en-US"/>
              <a:t>?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D286239-BF42-E442-892A-927A9DBF649D}"/>
              </a:ext>
            </a:extLst>
          </p:cNvPr>
          <p:cNvSpPr/>
          <p:nvPr/>
        </p:nvSpPr>
        <p:spPr>
          <a:xfrm>
            <a:off x="6386517" y="1619952"/>
            <a:ext cx="2343150" cy="145118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err="1"/>
              <a:t>Matematică</a:t>
            </a:r>
            <a:r>
              <a:rPr lang="en-US" sz="2200"/>
              <a:t> </a:t>
            </a:r>
            <a:r>
              <a:rPr lang="en-US" sz="2200" err="1"/>
              <a:t>aplicată</a:t>
            </a:r>
            <a:endParaRPr lang="en-US" sz="22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516E931-848D-3A4E-87D4-F90904DA70FD}"/>
              </a:ext>
            </a:extLst>
          </p:cNvPr>
          <p:cNvSpPr/>
          <p:nvPr/>
        </p:nvSpPr>
        <p:spPr>
          <a:xfrm>
            <a:off x="438157" y="1615860"/>
            <a:ext cx="2343150" cy="145118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err="1"/>
              <a:t>Biologie</a:t>
            </a:r>
            <a:endParaRPr lang="en-US" sz="2200"/>
          </a:p>
          <a:p>
            <a:pPr algn="ctr"/>
            <a:r>
              <a:rPr lang="en-US" sz="2200" err="1"/>
              <a:t>Neurologie</a:t>
            </a:r>
            <a:endParaRPr lang="en-US" sz="220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10CEB64-4834-E741-8C01-8E438F4988E5}"/>
              </a:ext>
            </a:extLst>
          </p:cNvPr>
          <p:cNvSpPr/>
          <p:nvPr/>
        </p:nvSpPr>
        <p:spPr>
          <a:xfrm>
            <a:off x="416806" y="4635265"/>
            <a:ext cx="2343150" cy="145118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err="1"/>
              <a:t>Informatică</a:t>
            </a:r>
            <a:endParaRPr lang="en-US" sz="220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EC7A498-5F27-4641-BC39-362F1FB8A4D0}"/>
              </a:ext>
            </a:extLst>
          </p:cNvPr>
          <p:cNvSpPr/>
          <p:nvPr/>
        </p:nvSpPr>
        <p:spPr>
          <a:xfrm>
            <a:off x="7132565" y="4635266"/>
            <a:ext cx="2343150" cy="145118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err="1"/>
              <a:t>Statistică</a:t>
            </a:r>
            <a:endParaRPr lang="en-US" sz="220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C081652-A74E-D64C-A2F9-174FE689624A}"/>
              </a:ext>
            </a:extLst>
          </p:cNvPr>
          <p:cNvSpPr/>
          <p:nvPr/>
        </p:nvSpPr>
        <p:spPr>
          <a:xfrm>
            <a:off x="3744634" y="3545001"/>
            <a:ext cx="2343150" cy="145118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err="1"/>
              <a:t>Învățare</a:t>
            </a:r>
            <a:r>
              <a:rPr lang="en-US" sz="2200"/>
              <a:t> </a:t>
            </a:r>
            <a:r>
              <a:rPr lang="en-US" sz="2200" err="1"/>
              <a:t>automată</a:t>
            </a:r>
            <a:endParaRPr lang="en-US" sz="2200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D0843E1D-F4F2-BD41-BEE6-2536397D6035}"/>
              </a:ext>
            </a:extLst>
          </p:cNvPr>
          <p:cNvSpPr/>
          <p:nvPr/>
        </p:nvSpPr>
        <p:spPr>
          <a:xfrm rot="2431336">
            <a:off x="2586752" y="3034600"/>
            <a:ext cx="1451361" cy="528638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8834D5-A1FF-2047-B3B5-C09980377A03}"/>
              </a:ext>
            </a:extLst>
          </p:cNvPr>
          <p:cNvSpPr txBox="1"/>
          <p:nvPr/>
        </p:nvSpPr>
        <p:spPr>
          <a:xfrm>
            <a:off x="416806" y="3131723"/>
            <a:ext cx="28598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Biologia</a:t>
            </a:r>
            <a:r>
              <a:rPr lang="en-US" sz="2000"/>
              <a:t> </a:t>
            </a:r>
            <a:r>
              <a:rPr lang="en-US" sz="2000" err="1"/>
              <a:t>învățării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Sursă</a:t>
            </a:r>
            <a:r>
              <a:rPr lang="en-US" sz="2000"/>
              <a:t> de </a:t>
            </a:r>
            <a:r>
              <a:rPr lang="en-US" sz="2000" err="1"/>
              <a:t>inspirație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Ex: </a:t>
            </a:r>
            <a:r>
              <a:rPr lang="en-US" sz="2000" err="1"/>
              <a:t>rețele</a:t>
            </a:r>
            <a:r>
              <a:rPr lang="en-US" sz="2000"/>
              <a:t> </a:t>
            </a:r>
            <a:r>
              <a:rPr lang="en-US" sz="2000" err="1"/>
              <a:t>neuronale</a:t>
            </a:r>
            <a:endParaRPr lang="en-US" sz="20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1A7758-4CDD-1141-9684-0F4211608846}"/>
              </a:ext>
            </a:extLst>
          </p:cNvPr>
          <p:cNvSpPr txBox="1"/>
          <p:nvPr/>
        </p:nvSpPr>
        <p:spPr>
          <a:xfrm>
            <a:off x="416806" y="6086450"/>
            <a:ext cx="28432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Algoritmi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Structuri</a:t>
            </a:r>
            <a:r>
              <a:rPr lang="en-US" sz="2000"/>
              <a:t> de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Analiza</a:t>
            </a:r>
            <a:r>
              <a:rPr lang="en-US" sz="2000"/>
              <a:t> </a:t>
            </a:r>
            <a:r>
              <a:rPr lang="en-US" sz="2000" err="1"/>
              <a:t>complexității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Ex: </a:t>
            </a:r>
            <a:r>
              <a:rPr lang="en-US" sz="2000" err="1"/>
              <a:t>arbori</a:t>
            </a:r>
            <a:r>
              <a:rPr lang="en-US" sz="2000"/>
              <a:t> k-d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6FAA55-6E9E-F84F-81C7-5E6310DAF3D8}"/>
              </a:ext>
            </a:extLst>
          </p:cNvPr>
          <p:cNvSpPr txBox="1"/>
          <p:nvPr/>
        </p:nvSpPr>
        <p:spPr>
          <a:xfrm>
            <a:off x="6789449" y="6086451"/>
            <a:ext cx="29719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Tehnici</a:t>
            </a:r>
            <a:r>
              <a:rPr lang="en-US" sz="2000"/>
              <a:t> de </a:t>
            </a:r>
            <a:r>
              <a:rPr lang="en-US" sz="2000" err="1"/>
              <a:t>estimare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Paradigme</a:t>
            </a:r>
            <a:r>
              <a:rPr lang="en-US" sz="2000"/>
              <a:t> </a:t>
            </a:r>
            <a:r>
              <a:rPr lang="en-US" sz="2000" err="1"/>
              <a:t>teoretice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Optimalitate</a:t>
            </a:r>
            <a:r>
              <a:rPr lang="en-US" sz="2000"/>
              <a:t>, </a:t>
            </a:r>
            <a:r>
              <a:rPr lang="en-US" sz="2000" err="1"/>
              <a:t>eficiență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Ex: </a:t>
            </a:r>
            <a:r>
              <a:rPr lang="en-US" sz="2000" err="1"/>
              <a:t>regula</a:t>
            </a:r>
            <a:r>
              <a:rPr lang="en-US" sz="2000"/>
              <a:t> Bayes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919E2E-B830-F543-BB47-AED913BB7B99}"/>
              </a:ext>
            </a:extLst>
          </p:cNvPr>
          <p:cNvSpPr txBox="1"/>
          <p:nvPr/>
        </p:nvSpPr>
        <p:spPr>
          <a:xfrm>
            <a:off x="6639417" y="3127609"/>
            <a:ext cx="28432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Optimizare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Algebră</a:t>
            </a:r>
            <a:r>
              <a:rPr lang="en-US" sz="2000"/>
              <a:t> </a:t>
            </a:r>
            <a:r>
              <a:rPr lang="en-US" sz="2000" err="1"/>
              <a:t>liniară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Derivate </a:t>
            </a:r>
            <a:r>
              <a:rPr lang="en-US" sz="2000" err="1"/>
              <a:t>și</a:t>
            </a:r>
            <a:r>
              <a:rPr lang="en-US" sz="2000"/>
              <a:t> </a:t>
            </a:r>
            <a:r>
              <a:rPr lang="en-US" sz="2000" err="1"/>
              <a:t>integrale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Ex: minim local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B625ADAD-ECBC-4D4B-80E0-C7451A304C66}"/>
              </a:ext>
            </a:extLst>
          </p:cNvPr>
          <p:cNvSpPr/>
          <p:nvPr/>
        </p:nvSpPr>
        <p:spPr>
          <a:xfrm rot="8075972">
            <a:off x="5686818" y="3063365"/>
            <a:ext cx="1074439" cy="528638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AA56184E-A3A1-E447-BF5D-D00E1B348FB8}"/>
              </a:ext>
            </a:extLst>
          </p:cNvPr>
          <p:cNvSpPr/>
          <p:nvPr/>
        </p:nvSpPr>
        <p:spPr>
          <a:xfrm rot="20442131">
            <a:off x="2819642" y="4625543"/>
            <a:ext cx="984786" cy="528638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08C7B60C-CD65-484E-9D2E-C8F193B7D76C}"/>
              </a:ext>
            </a:extLst>
          </p:cNvPr>
          <p:cNvSpPr/>
          <p:nvPr/>
        </p:nvSpPr>
        <p:spPr>
          <a:xfrm rot="12301077">
            <a:off x="6063418" y="4591685"/>
            <a:ext cx="984786" cy="528638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5662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Paradigme ale învățării</a:t>
            </a:r>
          </a:p>
        </p:txBody>
      </p:sp>
      <p:sp>
        <p:nvSpPr>
          <p:cNvPr id="5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(supervised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nesupervizată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(unsupervised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semi-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(semi-supervised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ranforsată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(reinforcement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Paradigme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non-standard: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activă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(active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transfer (transfer learning)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764E9C5-501E-E04C-A0EC-3A445F05766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5648038" y="3319434"/>
            <a:ext cx="1438200" cy="1901160"/>
          </a:xfrm>
          <a:prstGeom prst="rect">
            <a:avLst/>
          </a:prstGeom>
          <a:ln>
            <a:noFill/>
          </a:ln>
        </p:spPr>
      </p:pic>
      <p:sp>
        <p:nvSpPr>
          <p:cNvPr id="6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TextShape 2"/>
          <p:cNvSpPr txBox="1"/>
          <p:nvPr/>
        </p:nvSpPr>
        <p:spPr>
          <a:xfrm>
            <a:off x="504000" y="1769040"/>
            <a:ext cx="9071640" cy="212129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dispoziție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obiecte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etichetate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1: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obiectelor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imagini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obiectelor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conținute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3" name="Picture 62"/>
          <p:cNvPicPr/>
          <p:nvPr/>
        </p:nvPicPr>
        <p:blipFill>
          <a:blip r:embed="rId3"/>
          <a:stretch/>
        </p:blipFill>
        <p:spPr>
          <a:xfrm>
            <a:off x="3407288" y="5149079"/>
            <a:ext cx="1837187" cy="1860109"/>
          </a:xfrm>
          <a:prstGeom prst="rect">
            <a:avLst/>
          </a:prstGeom>
          <a:ln>
            <a:noFill/>
          </a:ln>
        </p:spPr>
      </p:pic>
      <p:pic>
        <p:nvPicPr>
          <p:cNvPr id="64" name="Picture 63"/>
          <p:cNvPicPr/>
          <p:nvPr/>
        </p:nvPicPr>
        <p:blipFill>
          <a:blip r:embed="rId4"/>
          <a:stretch/>
        </p:blipFill>
        <p:spPr>
          <a:xfrm>
            <a:off x="7423157" y="5381505"/>
            <a:ext cx="2317897" cy="1854043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7896305" y="6870103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CustomShape 4"/>
          <p:cNvSpPr/>
          <p:nvPr/>
        </p:nvSpPr>
        <p:spPr>
          <a:xfrm>
            <a:off x="3640081" y="6798588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06E69B-CFF0-FB47-8E94-E62537E08B9A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381369" y="3635514"/>
            <a:ext cx="2377440" cy="1585080"/>
          </a:xfrm>
          <a:prstGeom prst="rect">
            <a:avLst/>
          </a:prstGeom>
          <a:ln>
            <a:noFill/>
          </a:ln>
        </p:spPr>
      </p:pic>
      <p:pic>
        <p:nvPicPr>
          <p:cNvPr id="62" name="Picture 61"/>
          <p:cNvPicPr/>
          <p:nvPr/>
        </p:nvPicPr>
        <p:blipFill>
          <a:blip r:embed="rId6"/>
          <a:stretch/>
        </p:blipFill>
        <p:spPr>
          <a:xfrm>
            <a:off x="375076" y="5590424"/>
            <a:ext cx="2583553" cy="1652611"/>
          </a:xfrm>
          <a:prstGeom prst="rect">
            <a:avLst/>
          </a:prstGeom>
          <a:ln>
            <a:noFill/>
          </a:ln>
        </p:spPr>
      </p:pic>
      <p:sp>
        <p:nvSpPr>
          <p:cNvPr id="67" name="CustomShape 5"/>
          <p:cNvSpPr/>
          <p:nvPr/>
        </p:nvSpPr>
        <p:spPr>
          <a:xfrm>
            <a:off x="912398" y="7020339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CustomShape 5">
            <a:extLst>
              <a:ext uri="{FF2B5EF4-FFF2-40B4-BE49-F238E27FC236}">
                <a16:creationId xmlns:a16="http://schemas.microsoft.com/office/drawing/2014/main" id="{003F741D-8A71-2342-AA19-429851E9BF52}"/>
              </a:ext>
            </a:extLst>
          </p:cNvPr>
          <p:cNvSpPr/>
          <p:nvPr/>
        </p:nvSpPr>
        <p:spPr>
          <a:xfrm>
            <a:off x="884289" y="4998843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3F843D0E-3063-3E4E-AD71-8ECDACAFA3DF}"/>
              </a:ext>
            </a:extLst>
          </p:cNvPr>
          <p:cNvSpPr/>
          <p:nvPr/>
        </p:nvSpPr>
        <p:spPr>
          <a:xfrm>
            <a:off x="5681338" y="5019526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67" grpId="0" animBg="1"/>
      <p:bldP spid="12" grpId="0" animBg="1"/>
      <p:bldP spid="1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TextShape 2"/>
          <p:cNvSpPr txBox="1"/>
          <p:nvPr/>
        </p:nvSpPr>
        <p:spPr>
          <a:xfrm>
            <a:off x="504000" y="1640448"/>
            <a:ext cx="9071640" cy="5363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2: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recunoașterea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caracterelor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scrise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mână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date MNIST)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Imagini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28 x 28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pixeli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Reprezentăm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 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imagine ca un vector x cu 784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componente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Antrenăm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clasificator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f(x)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astfel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încât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 : x → {0, 1, 2, 3, 4, 5, 6, 7, 8, 9}</a:t>
            </a: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227680" y="2625480"/>
            <a:ext cx="5618880" cy="2345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1397562"/>
            <a:ext cx="9071640" cy="5363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2: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recunoașterea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caracterelor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scrise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mână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date MNIST)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Pornind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la un set de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de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6000 de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imagini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per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clasă</a:t>
            </a:r>
            <a:endParaRPr lang="en-US" sz="2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Rata de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poate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ajunge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 0.23% (cu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rețele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neuronale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convoluționale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Printre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primele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bazate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comerciale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utilizate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scară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largă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procesare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coduri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poștale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cecuri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bancare</a:t>
            </a:r>
            <a:endParaRPr lang="en-US" sz="2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3" name="Picture 72"/>
          <p:cNvPicPr/>
          <p:nvPr/>
        </p:nvPicPr>
        <p:blipFill>
          <a:blip r:embed="rId2"/>
          <a:stretch/>
        </p:blipFill>
        <p:spPr>
          <a:xfrm>
            <a:off x="3120954" y="2021400"/>
            <a:ext cx="4206240" cy="2964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TextShape 2"/>
          <p:cNvSpPr txBox="1"/>
          <p:nvPr/>
        </p:nvSpPr>
        <p:spPr>
          <a:xfrm>
            <a:off x="504000" y="1769041"/>
            <a:ext cx="9320224" cy="5363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3: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detectare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facială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abordare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plimbarea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unei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ferestre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peste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imagine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Scopul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clasificăm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fereastra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într-una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două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posibile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față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sau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non-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față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6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transformarea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6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problemei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6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într-una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6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clasificare</a:t>
            </a:r>
            <a:r>
              <a:rPr lang="en-US" sz="26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4308513" y="2502001"/>
            <a:ext cx="5197320" cy="2456640"/>
          </a:xfrm>
          <a:prstGeom prst="rect">
            <a:avLst/>
          </a:prstGeom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B37790-CCE7-A54D-9718-2368343DF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92" y="2502001"/>
            <a:ext cx="3275519" cy="24566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30708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notare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504000" y="1557360"/>
            <a:ext cx="9071640" cy="57578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Nota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formată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din: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nota din examen 50%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nota din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50%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două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note la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câte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una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fiecare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materie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 Nota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finală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la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formată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din media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notelor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laborator</a:t>
            </a: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Notele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finale de la examen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trebuie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ambele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peste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5 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se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aplică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restanță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nu se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reportează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notele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 examen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subiecte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din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ambele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materii</a:t>
            </a: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laboratorul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”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Învățare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automată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”:</a:t>
            </a:r>
          </a:p>
          <a:p>
            <a:pPr marL="908100" lvl="1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30% din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se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acordă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un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proiect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individual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săptămâna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8-a 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respectiv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14-a)</a:t>
            </a:r>
          </a:p>
          <a:p>
            <a:pPr marL="908100" lvl="1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20% din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se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acordă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un test de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săptămâna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7-a 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respectiv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13-a)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586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TextShape 2"/>
          <p:cNvSpPr txBox="1"/>
          <p:nvPr/>
        </p:nvSpPr>
        <p:spPr>
          <a:xfrm>
            <a:off x="504000" y="1769040"/>
            <a:ext cx="9071640" cy="5363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3: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detectare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facială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Pornim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la un set cu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imagini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fețe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diverse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variații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vârstă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gen,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condiții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iluminare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dar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nu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translație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set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mare cu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imagini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nu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conțin</a:t>
            </a: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fețe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9" name="Picture 78"/>
          <p:cNvPicPr/>
          <p:nvPr/>
        </p:nvPicPr>
        <p:blipFill>
          <a:blip r:embed="rId2"/>
          <a:stretch/>
        </p:blipFill>
        <p:spPr>
          <a:xfrm>
            <a:off x="3074040" y="2286000"/>
            <a:ext cx="3509640" cy="3481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TextShape 2"/>
          <p:cNvSpPr txBox="1"/>
          <p:nvPr/>
        </p:nvSpPr>
        <p:spPr>
          <a:xfrm>
            <a:off x="502920" y="1463040"/>
            <a:ext cx="9071640" cy="5706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4: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detectare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spam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a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e-mail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spam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non-spam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Apariția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cuvântului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“Dollars”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indicator de spam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reprezentare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vector cu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frecvența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cuvintelor</a:t>
            </a:r>
            <a:endParaRPr lang="en-US" sz="2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B89D41-5A85-5943-88DE-E3ACC0FB17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048" y="1872655"/>
            <a:ext cx="7404397" cy="3521146"/>
          </a:xfrm>
          <a:prstGeom prst="rect">
            <a:avLst/>
          </a:prstGeom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932675"/>
          </a:xfrm>
        </p:spPr>
        <p:txBody>
          <a:bodyPr/>
          <a:lstStyle/>
          <a:p>
            <a:pPr algn="ctr"/>
            <a:r>
              <a:rPr lang="en-US" err="1"/>
              <a:t>Numărăm</a:t>
            </a:r>
            <a:r>
              <a:rPr lang="en-US"/>
              <a:t> </a:t>
            </a:r>
            <a:r>
              <a:rPr lang="en-US" err="1"/>
              <a:t>cuvintele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552" y="1570670"/>
            <a:ext cx="4009073" cy="56767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520797" y="1210690"/>
            <a:ext cx="2188420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err="1"/>
              <a:t>Obținem</a:t>
            </a:r>
            <a:r>
              <a:rPr lang="en-US" sz="3307"/>
              <a:t> X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9DC5D56-5CEA-FB47-8BA4-6081D5F3C9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2" y="4718045"/>
            <a:ext cx="6032038" cy="2573107"/>
          </a:xfrm>
          <a:prstGeom prst="rect">
            <a:avLst/>
          </a:prstGeom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9C4320-FC79-004C-ABE0-E0A42E37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1" y="1594864"/>
            <a:ext cx="5982313" cy="2844877"/>
          </a:xfrm>
          <a:prstGeom prst="rect">
            <a:avLst/>
          </a:prstGeom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9438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Algoritm</a:t>
            </a:r>
            <a:r>
              <a:rPr lang="en-US"/>
              <a:t> de </a:t>
            </a:r>
            <a:r>
              <a:rPr lang="en-US" err="1"/>
              <a:t>detectare</a:t>
            </a:r>
            <a:r>
              <a:rPr lang="en-US"/>
              <a:t> a spam-</a:t>
            </a:r>
            <a:r>
              <a:rPr lang="en-US" err="1"/>
              <a:t>ului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" y="1299805"/>
            <a:ext cx="10079567" cy="5503902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84525" y="4535806"/>
            <a:ext cx="2706190" cy="2416024"/>
            <a:chOff x="76200" y="4114800"/>
            <a:chExt cx="2455001" cy="2191773"/>
          </a:xfrm>
        </p:grpSpPr>
        <p:sp>
          <p:nvSpPr>
            <p:cNvPr id="8" name="Oval 7"/>
            <p:cNvSpPr/>
            <p:nvPr/>
          </p:nvSpPr>
          <p:spPr bwMode="auto">
            <a:xfrm>
              <a:off x="300831" y="4114800"/>
              <a:ext cx="685800" cy="1752600"/>
            </a:xfrm>
            <a:prstGeom prst="ellipse">
              <a:avLst/>
            </a:prstGeom>
            <a:noFill/>
            <a:ln w="38100"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6200" y="5943600"/>
              <a:ext cx="2455001" cy="3629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/>
                <a:t>De </a:t>
              </a:r>
              <a:r>
                <a:rPr lang="en-US" sz="2000" err="1"/>
                <a:t>ce</a:t>
              </a:r>
              <a:r>
                <a:rPr lang="en-US" sz="2000"/>
                <a:t> </a:t>
              </a:r>
              <a:r>
                <a:rPr lang="en-US" sz="2000" err="1"/>
                <a:t>aceste</a:t>
              </a:r>
              <a:r>
                <a:rPr lang="en-US" sz="2000"/>
                <a:t> </a:t>
              </a:r>
              <a:r>
                <a:rPr lang="en-US" sz="2000" err="1"/>
                <a:t>cuvinte</a:t>
              </a:r>
              <a:r>
                <a:rPr lang="en-US" sz="2000"/>
                <a:t>?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059383" y="4535804"/>
            <a:ext cx="3617364" cy="2589315"/>
            <a:chOff x="3682118" y="4114800"/>
            <a:chExt cx="3281607" cy="2348979"/>
          </a:xfrm>
        </p:grpSpPr>
        <p:sp>
          <p:nvSpPr>
            <p:cNvPr id="10" name="Oval 9"/>
            <p:cNvSpPr/>
            <p:nvPr/>
          </p:nvSpPr>
          <p:spPr bwMode="auto">
            <a:xfrm>
              <a:off x="4338656" y="4114800"/>
              <a:ext cx="741718" cy="1947446"/>
            </a:xfrm>
            <a:prstGeom prst="ellipse">
              <a:avLst/>
            </a:prstGeom>
            <a:noFill/>
            <a:ln w="38100"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682118" y="6100807"/>
              <a:ext cx="3281607" cy="3629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/>
                <a:t>De </a:t>
              </a:r>
              <a:r>
                <a:rPr lang="en-US" sz="2000" err="1"/>
                <a:t>unde</a:t>
              </a:r>
              <a:r>
                <a:rPr lang="en-US" sz="2000"/>
                <a:t> vin </a:t>
              </a:r>
              <a:r>
                <a:rPr lang="en-US" sz="2000" err="1"/>
                <a:t>aceste</a:t>
              </a:r>
              <a:r>
                <a:rPr lang="en-US" sz="2000"/>
                <a:t> </a:t>
              </a:r>
              <a:r>
                <a:rPr lang="en-US" sz="2000" err="1"/>
                <a:t>ponderi</a:t>
              </a:r>
              <a:r>
                <a:rPr lang="en-US" sz="2000"/>
                <a:t>?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659816" y="6323045"/>
            <a:ext cx="30824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De </a:t>
            </a:r>
            <a:r>
              <a:rPr lang="en-US" sz="2000" err="1"/>
              <a:t>ce</a:t>
            </a:r>
            <a:r>
              <a:rPr lang="en-US" sz="2000"/>
              <a:t> </a:t>
            </a:r>
            <a:r>
              <a:rPr lang="en-US" sz="2000" err="1"/>
              <a:t>combinație</a:t>
            </a:r>
            <a:r>
              <a:rPr lang="en-US" sz="2000"/>
              <a:t> </a:t>
            </a:r>
            <a:r>
              <a:rPr lang="en-US" sz="2000" err="1"/>
              <a:t>liniară</a:t>
            </a:r>
            <a:r>
              <a:rPr lang="en-US" sz="2000"/>
              <a:t>?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7676746" y="2677059"/>
            <a:ext cx="2510728" cy="3025227"/>
            <a:chOff x="6976684" y="2428582"/>
            <a:chExt cx="2277687" cy="2744430"/>
          </a:xfrm>
        </p:grpSpPr>
        <p:sp>
          <p:nvSpPr>
            <p:cNvPr id="13" name="TextBox 12"/>
            <p:cNvSpPr txBox="1"/>
            <p:nvPr/>
          </p:nvSpPr>
          <p:spPr>
            <a:xfrm>
              <a:off x="6976684" y="4251621"/>
              <a:ext cx="2277687" cy="9213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err="1"/>
                <a:t>Confidență</a:t>
              </a:r>
              <a:r>
                <a:rPr lang="en-US" sz="2000"/>
                <a:t> / </a:t>
              </a:r>
              <a:r>
                <a:rPr lang="en-US" sz="2000" err="1"/>
                <a:t>garanția</a:t>
              </a:r>
              <a:r>
                <a:rPr lang="en-US" sz="2000"/>
                <a:t> </a:t>
              </a:r>
              <a:r>
                <a:rPr lang="en-US" sz="2000" err="1"/>
                <a:t>performanței</a:t>
              </a:r>
              <a:r>
                <a:rPr lang="en-US" sz="2000"/>
                <a:t>?</a:t>
              </a:r>
            </a:p>
          </p:txBody>
        </p:sp>
        <p:sp>
          <p:nvSpPr>
            <p:cNvPr id="14" name="Oval 13"/>
            <p:cNvSpPr/>
            <p:nvPr/>
          </p:nvSpPr>
          <p:spPr bwMode="auto">
            <a:xfrm>
              <a:off x="7354085" y="2428582"/>
              <a:ext cx="1752600" cy="1718846"/>
            </a:xfrm>
            <a:prstGeom prst="ellipse">
              <a:avLst/>
            </a:prstGeom>
            <a:noFill/>
            <a:ln w="38100"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45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TextShape 2"/>
          <p:cNvSpPr txBox="1"/>
          <p:nvPr/>
        </p:nvSpPr>
        <p:spPr>
          <a:xfrm>
            <a:off x="502920" y="1463040"/>
            <a:ext cx="9071640" cy="5706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5: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prezicerea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prețului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acțiunilor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bursă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Scopul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a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prezice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prețul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 o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viitor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peste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câteva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zile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Acesta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task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deorece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output-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continuu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5" name="Picture 84"/>
          <p:cNvPicPr/>
          <p:nvPr/>
        </p:nvPicPr>
        <p:blipFill>
          <a:blip r:embed="rId2"/>
          <a:stretch/>
        </p:blipFill>
        <p:spPr>
          <a:xfrm>
            <a:off x="2155680" y="1978920"/>
            <a:ext cx="5738760" cy="3230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502920" y="1463040"/>
            <a:ext cx="9071640" cy="5706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6: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prezicerea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dificultății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unei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imagini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Scopul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a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prezice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cât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dificil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fi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om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recunoască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obiectele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imagine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Acesta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task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deorece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output-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unul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continuu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8" name="Picture 87"/>
          <p:cNvPicPr/>
          <p:nvPr/>
        </p:nvPicPr>
        <p:blipFill>
          <a:blip r:embed="rId2"/>
          <a:stretch/>
        </p:blipFill>
        <p:spPr>
          <a:xfrm>
            <a:off x="263160" y="1917390"/>
            <a:ext cx="9645480" cy="3335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Formele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canonice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ale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problemelor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Clasificare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Picture 90"/>
          <p:cNvPicPr/>
          <p:nvPr/>
        </p:nvPicPr>
        <p:blipFill>
          <a:blip r:embed="rId2"/>
          <a:stretch/>
        </p:blipFill>
        <p:spPr>
          <a:xfrm>
            <a:off x="2926080" y="4622040"/>
            <a:ext cx="3623040" cy="2144520"/>
          </a:xfrm>
          <a:prstGeom prst="rect">
            <a:avLst/>
          </a:prstGeom>
          <a:ln>
            <a:noFill/>
          </a:ln>
        </p:spPr>
      </p:pic>
      <p:pic>
        <p:nvPicPr>
          <p:cNvPr id="92" name="Picture 91"/>
          <p:cNvPicPr/>
          <p:nvPr/>
        </p:nvPicPr>
        <p:blipFill>
          <a:blip r:embed="rId3"/>
          <a:stretch/>
        </p:blipFill>
        <p:spPr>
          <a:xfrm>
            <a:off x="3017520" y="1872720"/>
            <a:ext cx="3840480" cy="2150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Paradigma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4" name="Picture 93"/>
          <p:cNvPicPr/>
          <p:nvPr/>
        </p:nvPicPr>
        <p:blipFill>
          <a:blip r:embed="rId2"/>
          <a:stretch/>
        </p:blipFill>
        <p:spPr>
          <a:xfrm>
            <a:off x="1371600" y="1768680"/>
            <a:ext cx="7443720" cy="4990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Modele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Clasificatorul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Bayes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naiv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cursul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2)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apropiați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vecini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cursul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Clasificatorul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vectori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suport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cursul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4)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 (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cursul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4)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Rețele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neuronale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“deep” (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cursurile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6, 7)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Arbori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decizie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random forests (la master)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Altele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dispoziție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obiecte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fără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1: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gruparea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imaginilor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după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similaritate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9" name="Picture 98"/>
          <p:cNvPicPr/>
          <p:nvPr/>
        </p:nvPicPr>
        <p:blipFill>
          <a:blip r:embed="rId2"/>
          <a:stretch/>
        </p:blipFill>
        <p:spPr>
          <a:xfrm>
            <a:off x="548640" y="3931920"/>
            <a:ext cx="2232360" cy="1463040"/>
          </a:xfrm>
          <a:prstGeom prst="rect">
            <a:avLst/>
          </a:prstGeom>
          <a:ln>
            <a:noFill/>
          </a:ln>
        </p:spPr>
      </p:pic>
      <p:pic>
        <p:nvPicPr>
          <p:cNvPr id="100" name="Picture 99"/>
          <p:cNvPicPr/>
          <p:nvPr/>
        </p:nvPicPr>
        <p:blipFill>
          <a:blip r:embed="rId3"/>
          <a:stretch/>
        </p:blipFill>
        <p:spPr>
          <a:xfrm>
            <a:off x="4201920" y="3840480"/>
            <a:ext cx="1650240" cy="1645920"/>
          </a:xfrm>
          <a:prstGeom prst="rect">
            <a:avLst/>
          </a:prstGeom>
          <a:ln>
            <a:noFill/>
          </a:ln>
        </p:spPr>
      </p:pic>
      <p:pic>
        <p:nvPicPr>
          <p:cNvPr id="101" name="Picture 100"/>
          <p:cNvPicPr/>
          <p:nvPr/>
        </p:nvPicPr>
        <p:blipFill>
          <a:blip r:embed="rId4"/>
          <a:stretch/>
        </p:blipFill>
        <p:spPr>
          <a:xfrm>
            <a:off x="6786000" y="3928320"/>
            <a:ext cx="2175120" cy="1649520"/>
          </a:xfrm>
          <a:prstGeom prst="rect">
            <a:avLst/>
          </a:prstGeom>
          <a:ln>
            <a:noFill/>
          </a:ln>
        </p:spPr>
      </p:pic>
      <p:pic>
        <p:nvPicPr>
          <p:cNvPr id="102" name="Picture 101"/>
          <p:cNvPicPr/>
          <p:nvPr/>
        </p:nvPicPr>
        <p:blipFill>
          <a:blip r:embed="rId5"/>
          <a:stretch/>
        </p:blipFill>
        <p:spPr>
          <a:xfrm>
            <a:off x="731520" y="5090040"/>
            <a:ext cx="2377440" cy="1585080"/>
          </a:xfrm>
          <a:prstGeom prst="rect">
            <a:avLst/>
          </a:prstGeom>
          <a:ln>
            <a:noFill/>
          </a:ln>
        </p:spPr>
      </p:pic>
      <p:pic>
        <p:nvPicPr>
          <p:cNvPr id="103" name="Picture 102"/>
          <p:cNvPicPr/>
          <p:nvPr/>
        </p:nvPicPr>
        <p:blipFill>
          <a:blip r:embed="rId6"/>
          <a:stretch/>
        </p:blipFill>
        <p:spPr>
          <a:xfrm>
            <a:off x="4683240" y="5139720"/>
            <a:ext cx="1438200" cy="1901160"/>
          </a:xfrm>
          <a:prstGeom prst="rect">
            <a:avLst/>
          </a:prstGeom>
          <a:ln>
            <a:noFill/>
          </a:ln>
        </p:spPr>
      </p:pic>
      <p:pic>
        <p:nvPicPr>
          <p:cNvPr id="104" name="Picture 103"/>
          <p:cNvPicPr/>
          <p:nvPr/>
        </p:nvPicPr>
        <p:blipFill>
          <a:blip r:embed="rId7"/>
          <a:stretch/>
        </p:blipFill>
        <p:spPr>
          <a:xfrm>
            <a:off x="8099280" y="5074200"/>
            <a:ext cx="1450800" cy="2002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307080"/>
            <a:ext cx="9071640" cy="84284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notare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504000" y="1191492"/>
            <a:ext cx="9071640" cy="616527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Proiectul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constă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dezvoltarea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unei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metode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clasificare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participarea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competiția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(TBA)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propusă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platforma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Kaggle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Notele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proporționale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rata de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acuratețe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obținută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Locurile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1-20* =&gt; nota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maximă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10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Locurile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21-40* =&gt; nota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maximă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9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Locurile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41-60* =&gt; nota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maximă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8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Locurile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61-80* =&gt; nota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maximă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7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Locurile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80-100* =&gt; nota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maximă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6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Locul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101*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sau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jos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=&gt; nota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maximă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5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*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configurația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se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poate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schimba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funcție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numărul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participanți</a:t>
            </a: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Proiectul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trebuie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prezentat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după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ultimul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(se pot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scădea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până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2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puncte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prezentare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documentație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nota &gt;= 5,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trebuie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depășită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performanța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baseline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45000"/>
              <a:buFontTx/>
              <a:buChar char="-"/>
            </a:pP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889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Învățare</a:t>
            </a:r>
            <a:r>
              <a:rPr lang="en-US" sz="4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nesupervizată</a:t>
            </a:r>
            <a:endParaRPr lang="en-US" sz="4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1: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clusterizarea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aglomerativă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imaginilor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MNIST </a:t>
            </a:r>
            <a:r>
              <a:rPr lang="en-US" sz="2800" b="0" strike="noStrike" spc="-1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[Georgescu et al. ICIP2019]</a:t>
            </a:r>
          </a:p>
        </p:txBody>
      </p:sp>
      <p:pic>
        <p:nvPicPr>
          <p:cNvPr id="3" name="Picture 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422DF52F-1572-E844-9674-105726971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602" y="2719278"/>
            <a:ext cx="7147419" cy="472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483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Învățare</a:t>
            </a:r>
            <a:r>
              <a:rPr lang="en-US" sz="4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nesupervizată</a:t>
            </a:r>
            <a:endParaRPr lang="en-US" sz="4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trăsături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folosind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principiul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“bottleneck”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119E5C-08E5-5643-AA19-41A2A4094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40" y="2895537"/>
            <a:ext cx="90424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571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04000" y="218193"/>
            <a:ext cx="9071640" cy="77895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Învățare</a:t>
            </a:r>
            <a:r>
              <a:rPr lang="en-US" sz="4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nesupervizată</a:t>
            </a:r>
            <a:endParaRPr lang="en-US" sz="4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504000" y="1080271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28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învățarea</a:t>
            </a:r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trăsături</a:t>
            </a:r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detectarea</a:t>
            </a:r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evenimentelor</a:t>
            </a:r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anormale</a:t>
            </a:r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b="0" strike="noStrike" spc="-1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[Ionescu et al. CVPR2019]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37EC73-19F4-BF46-900C-674E17EDF7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91" y="2146082"/>
            <a:ext cx="8671657" cy="528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73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504000" y="1463040"/>
            <a:ext cx="9071640" cy="5669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2: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gruparea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mamiferelor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familii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specii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etc.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Generarea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arborelui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filogenetic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baza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secvențelor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ADN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7" name="Picture 106"/>
          <p:cNvPicPr/>
          <p:nvPr/>
        </p:nvPicPr>
        <p:blipFill>
          <a:blip r:embed="rId2"/>
          <a:stretch/>
        </p:blipFill>
        <p:spPr>
          <a:xfrm>
            <a:off x="1984320" y="1923120"/>
            <a:ext cx="6428160" cy="4499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Formele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canonice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ale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problemelor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Grupare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(clustering)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Reducerea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dimensiunii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Picture 109"/>
          <p:cNvPicPr/>
          <p:nvPr/>
        </p:nvPicPr>
        <p:blipFill>
          <a:blip r:embed="rId2"/>
          <a:stretch/>
        </p:blipFill>
        <p:spPr>
          <a:xfrm>
            <a:off x="1923480" y="2355840"/>
            <a:ext cx="6211800" cy="2138400"/>
          </a:xfrm>
          <a:prstGeom prst="rect">
            <a:avLst/>
          </a:prstGeom>
          <a:ln>
            <a:noFill/>
          </a:ln>
        </p:spPr>
      </p:pic>
      <p:pic>
        <p:nvPicPr>
          <p:cNvPr id="111" name="Picture 110"/>
          <p:cNvPicPr/>
          <p:nvPr/>
        </p:nvPicPr>
        <p:blipFill>
          <a:blip r:embed="rId3"/>
          <a:stretch/>
        </p:blipFill>
        <p:spPr>
          <a:xfrm>
            <a:off x="1878840" y="5246192"/>
            <a:ext cx="6283800" cy="2090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Modele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K-means clustering (la master)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Clustering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ierarhic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(la master)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Analiza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componente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principale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(la master)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tip auto-encoder (la master)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Altele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semi-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dispoziție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obiecte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etichetate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obiecte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netichetate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1: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obiectelor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imagini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unele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obiectelor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conținute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Picture 115"/>
          <p:cNvPicPr/>
          <p:nvPr/>
        </p:nvPicPr>
        <p:blipFill>
          <a:blip r:embed="rId2"/>
          <a:stretch/>
        </p:blipFill>
        <p:spPr>
          <a:xfrm>
            <a:off x="540000" y="5506200"/>
            <a:ext cx="2108880" cy="1382040"/>
          </a:xfrm>
          <a:prstGeom prst="rect">
            <a:avLst/>
          </a:prstGeom>
          <a:ln>
            <a:noFill/>
          </a:ln>
        </p:spPr>
      </p:pic>
      <p:pic>
        <p:nvPicPr>
          <p:cNvPr id="117" name="Picture 116"/>
          <p:cNvPicPr/>
          <p:nvPr/>
        </p:nvPicPr>
        <p:blipFill>
          <a:blip r:embed="rId3"/>
          <a:stretch/>
        </p:blipFill>
        <p:spPr>
          <a:xfrm>
            <a:off x="4125600" y="5516640"/>
            <a:ext cx="1742040" cy="1737360"/>
          </a:xfrm>
          <a:prstGeom prst="rect">
            <a:avLst/>
          </a:prstGeom>
          <a:ln>
            <a:noFill/>
          </a:ln>
        </p:spPr>
      </p:pic>
      <p:pic>
        <p:nvPicPr>
          <p:cNvPr id="118" name="Picture 117"/>
          <p:cNvPicPr/>
          <p:nvPr/>
        </p:nvPicPr>
        <p:blipFill>
          <a:blip r:embed="rId4"/>
          <a:stretch/>
        </p:blipFill>
        <p:spPr>
          <a:xfrm>
            <a:off x="6943680" y="5663520"/>
            <a:ext cx="1971720" cy="1495080"/>
          </a:xfrm>
          <a:prstGeom prst="rect">
            <a:avLst/>
          </a:prstGeom>
          <a:ln>
            <a:noFill/>
          </a:ln>
        </p:spPr>
      </p:pic>
      <p:sp>
        <p:nvSpPr>
          <p:cNvPr id="119" name="CustomShape 3"/>
          <p:cNvSpPr/>
          <p:nvPr/>
        </p:nvSpPr>
        <p:spPr>
          <a:xfrm>
            <a:off x="7226640" y="6796800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4"/>
          <p:cNvSpPr/>
          <p:nvPr/>
        </p:nvSpPr>
        <p:spPr>
          <a:xfrm>
            <a:off x="4294800" y="7015680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5"/>
          <p:cNvSpPr/>
          <p:nvPr/>
        </p:nvSpPr>
        <p:spPr>
          <a:xfrm>
            <a:off x="917280" y="6685920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2" name="Picture 121"/>
          <p:cNvPicPr/>
          <p:nvPr/>
        </p:nvPicPr>
        <p:blipFill>
          <a:blip r:embed="rId5"/>
          <a:stretch/>
        </p:blipFill>
        <p:spPr>
          <a:xfrm>
            <a:off x="1116360" y="4122720"/>
            <a:ext cx="2377440" cy="1585080"/>
          </a:xfrm>
          <a:prstGeom prst="rect">
            <a:avLst/>
          </a:prstGeom>
          <a:ln>
            <a:noFill/>
          </a:ln>
        </p:spPr>
      </p:pic>
      <p:pic>
        <p:nvPicPr>
          <p:cNvPr id="123" name="Picture 122"/>
          <p:cNvPicPr/>
          <p:nvPr/>
        </p:nvPicPr>
        <p:blipFill>
          <a:blip r:embed="rId6"/>
          <a:stretch/>
        </p:blipFill>
        <p:spPr>
          <a:xfrm>
            <a:off x="5068080" y="4172400"/>
            <a:ext cx="1438200" cy="1901160"/>
          </a:xfrm>
          <a:prstGeom prst="rect">
            <a:avLst/>
          </a:prstGeom>
          <a:ln>
            <a:noFill/>
          </a:ln>
        </p:spPr>
      </p:pic>
      <p:pic>
        <p:nvPicPr>
          <p:cNvPr id="124" name="Picture 123"/>
          <p:cNvPicPr/>
          <p:nvPr/>
        </p:nvPicPr>
        <p:blipFill>
          <a:blip r:embed="rId7"/>
          <a:stretch/>
        </p:blipFill>
        <p:spPr>
          <a:xfrm>
            <a:off x="8364960" y="4297680"/>
            <a:ext cx="1343880" cy="2010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ranforsată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diferă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această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paradigmă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Sistemul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comportamentul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inteligent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baza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unei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recompense (reinforcement signal)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Recompensa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primită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după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acțiuni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(nu vine instant)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Timpul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contează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sunt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secvențiale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nu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i.i.d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Acțiunea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sistemului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influențeză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ranforsată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1: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jocului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Go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recompensă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+/-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câștigarea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pierderea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unui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joc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9" name="Picture 128"/>
          <p:cNvPicPr/>
          <p:nvPr/>
        </p:nvPicPr>
        <p:blipFill>
          <a:blip r:embed="rId2"/>
          <a:stretch/>
        </p:blipFill>
        <p:spPr>
          <a:xfrm>
            <a:off x="2000520" y="3660120"/>
            <a:ext cx="6353640" cy="3575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ranforsată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2: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unui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robot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meargă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bicicletă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recompensă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+/-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mișcare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înainte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cădere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2" name="Picture 131"/>
          <p:cNvPicPr/>
          <p:nvPr/>
        </p:nvPicPr>
        <p:blipFill>
          <a:blip r:embed="rId2"/>
          <a:stretch/>
        </p:blipFill>
        <p:spPr>
          <a:xfrm>
            <a:off x="2601720" y="3557880"/>
            <a:ext cx="4896360" cy="3699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508" y="501184"/>
            <a:ext cx="9070687" cy="8427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Sistem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notare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504477" y="1573911"/>
            <a:ext cx="8970827" cy="56764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1955" indent="-323966" algn="just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Proiectele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cod+documentație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 se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trimit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adresa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107989" algn="just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fmi.unibuc.ia@gmail.com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1955" indent="-323966" algn="just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Trimiteți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doar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fișiere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.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py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! (nu se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acceptă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.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ipynb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431955" indent="-323966" algn="just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suplimentare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vor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comunicate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pagina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Kaggle 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competiției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1955" indent="-323966" algn="just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Testul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laborator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constă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implementarea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antrenarea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unui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anumit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clasificator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pe un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anumit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set de date, o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parte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semnificativă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din nota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obținuță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fiind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proporțională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acuratețea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obținută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clasificatorul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antrenat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. </a:t>
            </a:r>
          </a:p>
          <a:p>
            <a:pPr marL="431955" indent="-323966" algn="just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atingerea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punctului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optim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învățare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punctajul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va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fi maxim.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Vor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exista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cateva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cerințe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(cu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punctaj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separat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) care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vă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ajute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la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găsirea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modelului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hiperparametrilor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</a:rPr>
              <a:t>optimi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.</a:t>
            </a:r>
          </a:p>
          <a:p>
            <a:pPr marL="431955" indent="-323966" algn="just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955" indent="-323966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102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ranforsată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504000" y="1409040"/>
            <a:ext cx="9072000" cy="2522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3: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jocului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Pong din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pixeli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recompensă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+/-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creșterea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scorului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personal/al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adversarului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6" name="Picture 135"/>
          <p:cNvPicPr/>
          <p:nvPr/>
        </p:nvPicPr>
        <p:blipFill>
          <a:blip r:embed="rId2"/>
          <a:stretch/>
        </p:blipFill>
        <p:spPr>
          <a:xfrm>
            <a:off x="1296720" y="4361040"/>
            <a:ext cx="7885080" cy="3006720"/>
          </a:xfrm>
          <a:prstGeom prst="rect">
            <a:avLst/>
          </a:prstGeom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808" y="2078326"/>
            <a:ext cx="3774915" cy="2035687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Paradigma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ranforsată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8" name="Picture 137"/>
          <p:cNvPicPr/>
          <p:nvPr/>
        </p:nvPicPr>
        <p:blipFill>
          <a:blip r:embed="rId2"/>
          <a:stretch/>
        </p:blipFill>
        <p:spPr>
          <a:xfrm>
            <a:off x="2390040" y="1548000"/>
            <a:ext cx="5425920" cy="5906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Formalizarea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Procese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Decizie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Markov</a:t>
            </a:r>
          </a:p>
        </p:txBody>
      </p:sp>
      <p:pic>
        <p:nvPicPr>
          <p:cNvPr id="140" name="Picture 139"/>
          <p:cNvPicPr/>
          <p:nvPr/>
        </p:nvPicPr>
        <p:blipFill>
          <a:blip r:embed="rId2"/>
          <a:stretch/>
        </p:blipFill>
        <p:spPr>
          <a:xfrm>
            <a:off x="1714680" y="1720800"/>
            <a:ext cx="6645240" cy="568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Formalizarea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Procese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Decizie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Markov</a:t>
            </a:r>
          </a:p>
        </p:txBody>
      </p:sp>
      <p:pic>
        <p:nvPicPr>
          <p:cNvPr id="142" name="Picture 141"/>
          <p:cNvPicPr/>
          <p:nvPr/>
        </p:nvPicPr>
        <p:blipFill>
          <a:blip r:embed="rId2"/>
          <a:stretch/>
        </p:blipFill>
        <p:spPr>
          <a:xfrm>
            <a:off x="1677240" y="1758240"/>
            <a:ext cx="6645240" cy="568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Formalizarea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Procese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Decizie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Markov</a:t>
            </a:r>
          </a:p>
        </p:txBody>
      </p:sp>
      <p:sp>
        <p:nvSpPr>
          <p:cNvPr id="144" name="TextShape 2"/>
          <p:cNvSpPr txBox="1"/>
          <p:nvPr/>
        </p:nvSpPr>
        <p:spPr>
          <a:xfrm>
            <a:off x="466920" y="205812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Soluția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bazată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programare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dinamică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grafuri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mici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aproximare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grafuri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Scop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selectarea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acțiunilor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maximiza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recompensa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totală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finală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Acțiunile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pot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consecințe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termen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lung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Sacrificarea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unei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recompense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imediate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poate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conduce la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câștiguri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termen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lung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Conduce la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trategii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joc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538560" y="227412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AlphaGo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Comentator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1: “That’s a very strange move”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Comentator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2: “I thought it was a mistake”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 actually, “the move turned the course of the game.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AlphaGo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went on to win Game Two, and at the post-game press conference, Lee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Sedol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was in shock.”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www.wired.com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/2016/03/two-moves-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alphago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-lee-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sedol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-redefined-future/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activă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8" name="Picture 147"/>
          <p:cNvPicPr/>
          <p:nvPr/>
        </p:nvPicPr>
        <p:blipFill>
          <a:blip r:embed="rId2"/>
          <a:stretch/>
        </p:blipFill>
        <p:spPr>
          <a:xfrm>
            <a:off x="2073960" y="3294720"/>
            <a:ext cx="6121440" cy="3749040"/>
          </a:xfrm>
          <a:prstGeom prst="rect">
            <a:avLst/>
          </a:prstGeom>
          <a:ln>
            <a:noFill/>
          </a:ln>
        </p:spPr>
      </p:pic>
      <p:sp>
        <p:nvSpPr>
          <p:cNvPr id="149" name="TextShape 2"/>
          <p:cNvSpPr txBox="1"/>
          <p:nvPr/>
        </p:nvSpPr>
        <p:spPr>
          <a:xfrm>
            <a:off x="640080" y="1645920"/>
            <a:ext cx="9071640" cy="1554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Având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set mare de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netichetate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trebuie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alegem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subset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mic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îl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etichetăm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obține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clasificator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cât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bun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transfer</a:t>
            </a:r>
          </a:p>
        </p:txBody>
      </p:sp>
      <p:sp>
        <p:nvSpPr>
          <p:cNvPr id="151" name="TextShape 2"/>
          <p:cNvSpPr txBox="1"/>
          <p:nvPr/>
        </p:nvSpPr>
        <p:spPr>
          <a:xfrm>
            <a:off x="504000" y="1553040"/>
            <a:ext cx="9071640" cy="1888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Pornind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 un model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antrenat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 un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domeniu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/ o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anume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doresc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îl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folosesc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altă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problemă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/ alt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domeniu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1: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rețele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neuronale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convoluționale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2" name="Picture 151"/>
          <p:cNvPicPr/>
          <p:nvPr/>
        </p:nvPicPr>
        <p:blipFill>
          <a:blip r:embed="rId2"/>
          <a:stretch/>
        </p:blipFill>
        <p:spPr>
          <a:xfrm>
            <a:off x="72000" y="3534480"/>
            <a:ext cx="9893160" cy="2692080"/>
          </a:xfrm>
          <a:prstGeom prst="rect">
            <a:avLst/>
          </a:prstGeom>
          <a:ln>
            <a:noFill/>
          </a:ln>
        </p:spPr>
      </p:pic>
      <p:sp>
        <p:nvSpPr>
          <p:cNvPr id="153" name="CustomShape 3"/>
          <p:cNvSpPr/>
          <p:nvPr/>
        </p:nvSpPr>
        <p:spPr>
          <a:xfrm>
            <a:off x="4790880" y="5960160"/>
            <a:ext cx="914400" cy="930960"/>
          </a:xfrm>
          <a:custGeom>
            <a:avLst/>
            <a:gdLst/>
            <a:ahLst/>
            <a:cxnLst/>
            <a:rect l="l" t="t" r="r" b="b"/>
            <a:pathLst>
              <a:path w="841" h="854">
                <a:moveTo>
                  <a:pt x="517" y="247"/>
                </a:moveTo>
                <a:lnTo>
                  <a:pt x="517" y="415"/>
                </a:lnTo>
                <a:lnTo>
                  <a:pt x="264" y="415"/>
                </a:lnTo>
                <a:lnTo>
                  <a:pt x="264" y="0"/>
                </a:lnTo>
                <a:lnTo>
                  <a:pt x="0" y="0"/>
                </a:lnTo>
                <a:lnTo>
                  <a:pt x="0" y="680"/>
                </a:lnTo>
                <a:lnTo>
                  <a:pt x="517" y="680"/>
                </a:lnTo>
                <a:lnTo>
                  <a:pt x="517" y="854"/>
                </a:lnTo>
                <a:lnTo>
                  <a:pt x="841" y="547"/>
                </a:lnTo>
                <a:lnTo>
                  <a:pt x="517" y="247"/>
                </a:lnTo>
                <a:close/>
              </a:path>
            </a:pathLst>
          </a:custGeom>
          <a:solidFill>
            <a:srgbClr val="83CA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4"/>
          <p:cNvSpPr/>
          <p:nvPr/>
        </p:nvSpPr>
        <p:spPr>
          <a:xfrm>
            <a:off x="5852160" y="5852160"/>
            <a:ext cx="3931920" cy="1499040"/>
          </a:xfrm>
          <a:custGeom>
            <a:avLst/>
            <a:gdLst/>
            <a:ahLst/>
            <a:cxnLst/>
            <a:rect l="0" t="0" r="r" b="b"/>
            <a:pathLst>
              <a:path w="10924" h="4166">
                <a:moveTo>
                  <a:pt x="694" y="0"/>
                </a:moveTo>
                <a:cubicBezTo>
                  <a:pt x="347" y="0"/>
                  <a:pt x="0" y="347"/>
                  <a:pt x="0" y="694"/>
                </a:cubicBezTo>
                <a:lnTo>
                  <a:pt x="0" y="3470"/>
                </a:lnTo>
                <a:cubicBezTo>
                  <a:pt x="0" y="3817"/>
                  <a:pt x="347" y="4165"/>
                  <a:pt x="694" y="4165"/>
                </a:cubicBezTo>
                <a:lnTo>
                  <a:pt x="10228" y="4165"/>
                </a:lnTo>
                <a:cubicBezTo>
                  <a:pt x="10575" y="4165"/>
                  <a:pt x="10923" y="3817"/>
                  <a:pt x="10923" y="3470"/>
                </a:cubicBezTo>
                <a:lnTo>
                  <a:pt x="10923" y="694"/>
                </a:lnTo>
                <a:cubicBezTo>
                  <a:pt x="10923" y="347"/>
                  <a:pt x="10575" y="0"/>
                  <a:pt x="10228" y="0"/>
                </a:cubicBezTo>
                <a:lnTo>
                  <a:pt x="694" y="0"/>
                </a:lnTo>
              </a:path>
            </a:pathLst>
          </a:custGeom>
          <a:solidFill>
            <a:srgbClr val="83CA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Alte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obiecte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specifice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),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2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ecunoaștere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facială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clasificare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texturi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etc.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04000" y="301320"/>
            <a:ext cx="9071640" cy="70808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Învățarea</a:t>
            </a:r>
            <a:r>
              <a:rPr lang="en-US" sz="4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prin</a:t>
            </a:r>
            <a:r>
              <a:rPr lang="en-US" sz="4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transfer</a:t>
            </a:r>
          </a:p>
        </p:txBody>
      </p:sp>
      <p:sp>
        <p:nvSpPr>
          <p:cNvPr id="156" name="TextShape 2"/>
          <p:cNvSpPr txBox="1"/>
          <p:nvPr/>
        </p:nvSpPr>
        <p:spPr>
          <a:xfrm>
            <a:off x="393539" y="1151906"/>
            <a:ext cx="9317620" cy="161504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1: </a:t>
            </a:r>
            <a:r>
              <a:rPr lang="en-US" sz="22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recunoașterea</a:t>
            </a:r>
            <a:r>
              <a:rPr lang="en-US" sz="2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expresiilor</a:t>
            </a:r>
            <a:r>
              <a:rPr lang="en-US" sz="2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faciale</a:t>
            </a:r>
            <a:r>
              <a:rPr lang="en-US" sz="2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</a:rPr>
              <a:t>[Georgescu et al. Access2019]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940FBC16-A5A8-BD4E-B9EC-330EDA51A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351" y="2018806"/>
            <a:ext cx="7579921" cy="536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77849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transfer</a:t>
            </a:r>
          </a:p>
        </p:txBody>
      </p:sp>
      <p:sp>
        <p:nvSpPr>
          <p:cNvPr id="156" name="TextShape 2"/>
          <p:cNvSpPr txBox="1"/>
          <p:nvPr/>
        </p:nvSpPr>
        <p:spPr>
          <a:xfrm>
            <a:off x="504000" y="1553040"/>
            <a:ext cx="9071640" cy="1888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 2: învățare cu zero-exemple (Zero-shot learning)</a:t>
            </a:r>
          </a:p>
        </p:txBody>
      </p:sp>
      <p:pic>
        <p:nvPicPr>
          <p:cNvPr id="157" name="Picture 156"/>
          <p:cNvPicPr/>
          <p:nvPr/>
        </p:nvPicPr>
        <p:blipFill>
          <a:blip r:embed="rId2"/>
          <a:stretch/>
        </p:blipFill>
        <p:spPr>
          <a:xfrm>
            <a:off x="1180080" y="2794320"/>
            <a:ext cx="7661520" cy="4347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8979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375920" y="1557360"/>
            <a:ext cx="9418320" cy="579940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Puncte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extra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timpul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cursurilor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laboratoarelor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100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(se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acordă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doar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prima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examinare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Curs:</a:t>
            </a:r>
          </a:p>
          <a:p>
            <a:pPr marL="908100" lvl="1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 accord conform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clasamentului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din Kahoot</a:t>
            </a:r>
          </a:p>
          <a:p>
            <a:pPr marL="908100" lvl="1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top 3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obțin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0.3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puncte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pe curs,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următorii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3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obțin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0.2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puncte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ș.a.m.d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908100" lvl="1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Primul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care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răspunde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o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întrebare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rezolvă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un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exercițiu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primește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0.2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puncte</a:t>
            </a: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908100" lvl="1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Maxim 0.4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puncte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persoană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(se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punctează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doar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primele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două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răspunsuri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corecte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Până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1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punct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plus la nota din examen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Până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1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punct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plus la nota din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laborator</a:t>
            </a: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TextShape 1">
            <a:extLst>
              <a:ext uri="{FF2B5EF4-FFF2-40B4-BE49-F238E27FC236}">
                <a16:creationId xmlns:a16="http://schemas.microsoft.com/office/drawing/2014/main" id="{6D395ACB-B15E-E640-9B4C-B457F65959A6}"/>
              </a:ext>
            </a:extLst>
          </p:cNvPr>
          <p:cNvSpPr txBox="1"/>
          <p:nvPr/>
        </p:nvSpPr>
        <p:spPr>
          <a:xfrm>
            <a:off x="504000" y="30708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Sistem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notare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13899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Estimarea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vârstei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unei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persoane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imagini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Alt tip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Picture 90"/>
          <p:cNvPicPr/>
          <p:nvPr/>
        </p:nvPicPr>
        <p:blipFill>
          <a:blip r:embed="rId2"/>
          <a:stretch/>
        </p:blipFill>
        <p:spPr>
          <a:xfrm>
            <a:off x="2926080" y="4114040"/>
            <a:ext cx="3623040" cy="2144520"/>
          </a:xfrm>
          <a:prstGeom prst="rect">
            <a:avLst/>
          </a:prstGeom>
          <a:ln>
            <a:noFill/>
          </a:ln>
        </p:spPr>
      </p:pic>
      <p:pic>
        <p:nvPicPr>
          <p:cNvPr id="92" name="Picture 91"/>
          <p:cNvPicPr/>
          <p:nvPr/>
        </p:nvPicPr>
        <p:blipFill>
          <a:blip r:embed="rId3"/>
          <a:stretch/>
        </p:blipFill>
        <p:spPr>
          <a:xfrm>
            <a:off x="3017520" y="1771120"/>
            <a:ext cx="3840480" cy="2150640"/>
          </a:xfrm>
          <a:prstGeom prst="rect">
            <a:avLst/>
          </a:prstGeom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51388B-30A9-5241-876A-0A8A2755DF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47" y="2170697"/>
            <a:ext cx="2143293" cy="21388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891FCC-450F-5248-AF17-CDC85B6E015D}"/>
              </a:ext>
            </a:extLst>
          </p:cNvPr>
          <p:cNvSpPr txBox="1"/>
          <p:nvPr/>
        </p:nvSpPr>
        <p:spPr>
          <a:xfrm>
            <a:off x="7471317" y="4460488"/>
            <a:ext cx="2104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Ce </a:t>
            </a:r>
            <a:r>
              <a:rPr lang="en-US" sz="2400" err="1"/>
              <a:t>vârstă</a:t>
            </a:r>
            <a:r>
              <a:rPr lang="en-US" sz="240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96823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aplicații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interesante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dar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…</a:t>
            </a:r>
          </a:p>
        </p:txBody>
      </p:sp>
      <p:sp>
        <p:nvSpPr>
          <p:cNvPr id="156" name="TextShape 2"/>
          <p:cNvSpPr txBox="1"/>
          <p:nvPr/>
        </p:nvSpPr>
        <p:spPr>
          <a:xfrm>
            <a:off x="504000" y="1553040"/>
            <a:ext cx="9071640" cy="1888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etic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nu?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Trolley paradox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A1A3C4-8071-C640-8A4D-84638219DC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347" y="3130570"/>
            <a:ext cx="5934492" cy="31254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aplicații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interesante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dar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…</a:t>
            </a:r>
          </a:p>
        </p:txBody>
      </p:sp>
      <p:sp>
        <p:nvSpPr>
          <p:cNvPr id="156" name="TextShape 2"/>
          <p:cNvSpPr txBox="1"/>
          <p:nvPr/>
        </p:nvSpPr>
        <p:spPr>
          <a:xfrm>
            <a:off x="504000" y="1553040"/>
            <a:ext cx="9071640" cy="1888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etic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nu?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Trolley paradox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3EC185-F08D-224B-9D66-BA313155B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841" y="3075727"/>
            <a:ext cx="5906965" cy="312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42467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aplicații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interesante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44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dar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…</a:t>
            </a:r>
          </a:p>
        </p:txBody>
      </p:sp>
      <p:sp>
        <p:nvSpPr>
          <p:cNvPr id="156" name="TextShape 2"/>
          <p:cNvSpPr txBox="1"/>
          <p:nvPr/>
        </p:nvSpPr>
        <p:spPr>
          <a:xfrm>
            <a:off x="504000" y="1553040"/>
            <a:ext cx="9071640" cy="1888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etic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nu?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Trolley paradox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http://</a:t>
            </a:r>
            <a:r>
              <a:rPr lang="en-US" sz="32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moralmachine.mit.edu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927115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TextShape 1"/>
          <p:cNvSpPr txBox="1"/>
          <p:nvPr/>
        </p:nvSpPr>
        <p:spPr>
          <a:xfrm>
            <a:off x="528638" y="3077527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Bibliografie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Imagine 4" descr="CoverII_small.jpg"/>
          <p:cNvPicPr/>
          <p:nvPr/>
        </p:nvPicPr>
        <p:blipFill>
          <a:blip r:embed="rId2"/>
          <a:stretch/>
        </p:blipFill>
        <p:spPr>
          <a:xfrm>
            <a:off x="3067920" y="836640"/>
            <a:ext cx="3944160" cy="5963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Imagine 1" descr="0471056693.jpg"/>
          <p:cNvPicPr/>
          <p:nvPr/>
        </p:nvPicPr>
        <p:blipFill>
          <a:blip r:embed="rId2"/>
          <a:stretch/>
        </p:blipFill>
        <p:spPr>
          <a:xfrm>
            <a:off x="2940120" y="773280"/>
            <a:ext cx="4200120" cy="5992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887FE2-734A-1F46-8C89-1ACBA968A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537" y="809764"/>
            <a:ext cx="4527551" cy="594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5296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Picture 444"/>
          <p:cNvPicPr/>
          <p:nvPr/>
        </p:nvPicPr>
        <p:blipFill>
          <a:blip r:embed="rId2"/>
          <a:stretch/>
        </p:blipFill>
        <p:spPr>
          <a:xfrm>
            <a:off x="2926080" y="484200"/>
            <a:ext cx="4297680" cy="6470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504000" y="1557360"/>
            <a:ext cx="9071640" cy="579940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Codul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va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fi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verificat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cu soft-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uri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anti-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plagiat</a:t>
            </a:r>
            <a:endParaRPr lang="en-US" sz="24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NU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permisă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preluare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codului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de pe web (sub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nicio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formă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nici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măcăr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din …)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NU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permisă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preluare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codului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de la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colegi</a:t>
            </a:r>
            <a:endParaRPr lang="en-US" sz="24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TextShape 1">
            <a:extLst>
              <a:ext uri="{FF2B5EF4-FFF2-40B4-BE49-F238E27FC236}">
                <a16:creationId xmlns:a16="http://schemas.microsoft.com/office/drawing/2014/main" id="{6D395ACB-B15E-E640-9B4C-B457F65959A6}"/>
              </a:ext>
            </a:extLst>
          </p:cNvPr>
          <p:cNvSpPr txBox="1"/>
          <p:nvPr/>
        </p:nvSpPr>
        <p:spPr>
          <a:xfrm>
            <a:off x="504000" y="30708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Sistem</a:t>
            </a:r>
            <a:r>
              <a:rPr lang="en-US" sz="4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4400" spc="-1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notare</a:t>
            </a:r>
            <a:endParaRPr lang="en-US" sz="4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084943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Un aspect </a:t>
            </a:r>
            <a:r>
              <a:rPr lang="en-US" err="1"/>
              <a:t>foarte</a:t>
            </a:r>
            <a:r>
              <a:rPr lang="en-US"/>
              <a:t> important!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8C2DD9-4979-A940-9A81-98994CC56C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501" y="1619396"/>
            <a:ext cx="6377622" cy="43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15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8219</TotalTime>
  <Words>2687</Words>
  <Application>Microsoft Macintosh PowerPoint</Application>
  <PresentationFormat>Custom</PresentationFormat>
  <Paragraphs>443</Paragraphs>
  <Slides>78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6" baseType="lpstr">
      <vt:lpstr>Arial</vt:lpstr>
      <vt:lpstr>Calibri</vt:lpstr>
      <vt:lpstr>Cambria Math</vt:lpstr>
      <vt:lpstr>Helvetica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Profesori - învățarea automată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 aspect foarte important!</vt:lpstr>
      <vt:lpstr>Exemple de plagiarism</vt:lpstr>
      <vt:lpstr>PowerPoint Presentation</vt:lpstr>
      <vt:lpstr>Exemple de plagiarism</vt:lpstr>
      <vt:lpstr>Exemple de plagiarism</vt:lpstr>
      <vt:lpstr>Exemple de plagiarism</vt:lpstr>
      <vt:lpstr>Exemple de plagiarism</vt:lpstr>
      <vt:lpstr>Exemple acceptabile</vt:lpstr>
      <vt:lpstr>Exemple acceptabile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Esența învățării automate</vt:lpstr>
      <vt:lpstr>Programare tradițională</vt:lpstr>
      <vt:lpstr>Ce este învățarea automată?</vt:lpstr>
      <vt:lpstr>Scurt istoric al inteligenței artificiale</vt:lpstr>
      <vt:lpstr>Scurt istoric al inteligenței artificiale</vt:lpstr>
      <vt:lpstr>Scurt istoric al inteligenței artificiale</vt:lpstr>
      <vt:lpstr>De ce funcționează în prezent?</vt:lpstr>
      <vt:lpstr>Esența învățării automate</vt:lpstr>
      <vt:lpstr>Esența învățării automate</vt:lpstr>
      <vt:lpstr>Esența învățării automate</vt:lpstr>
      <vt:lpstr>Ce cunoștințe sunt necesare?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Numărăm cuvintele</vt:lpstr>
      <vt:lpstr>Algoritm de detectare a spam-ului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Radu Ionescu</cp:lastModifiedBy>
  <cp:revision>381</cp:revision>
  <cp:lastPrinted>2019-02-19T09:18:26Z</cp:lastPrinted>
  <dcterms:created xsi:type="dcterms:W3CDTF">2016-10-12T16:27:10Z</dcterms:created>
  <dcterms:modified xsi:type="dcterms:W3CDTF">2022-02-24T09:22:54Z</dcterms:modified>
  <dc:language>en-US</dc:language>
</cp:coreProperties>
</file>